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charts/chart1.xml" ContentType="application/vnd.openxmlformats-officedocument.drawingml.char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8" r:id="rId4"/>
    <p:sldId id="258" r:id="rId5"/>
    <p:sldId id="259" r:id="rId6"/>
    <p:sldId id="260" r:id="rId7"/>
    <p:sldId id="261" r:id="rId8"/>
    <p:sldId id="290" r:id="rId9"/>
    <p:sldId id="262" r:id="rId10"/>
    <p:sldId id="281" r:id="rId11"/>
    <p:sldId id="283" r:id="rId12"/>
    <p:sldId id="267" r:id="rId13"/>
    <p:sldId id="265" r:id="rId14"/>
    <p:sldId id="266" r:id="rId15"/>
    <p:sldId id="280" r:id="rId16"/>
    <p:sldId id="284" r:id="rId17"/>
    <p:sldId id="287" r:id="rId18"/>
    <p:sldId id="293" r:id="rId19"/>
    <p:sldId id="294" r:id="rId20"/>
    <p:sldId id="276" r:id="rId21"/>
    <p:sldId id="274" r:id="rId22"/>
    <p:sldId id="273" r:id="rId23"/>
    <p:sldId id="272" r:id="rId24"/>
    <p:sldId id="286" r:id="rId25"/>
    <p:sldId id="289" r:id="rId26"/>
    <p:sldId id="277" r:id="rId27"/>
  </p:sldIdLst>
  <p:sldSz cx="9144000" cy="6858000" type="screen4x3"/>
  <p:notesSz cx="7023100" cy="9309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 initials="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8CA5"/>
    <a:srgbClr val="FF2B2B"/>
    <a:srgbClr val="F9B073"/>
    <a:srgbClr val="F9B47B"/>
    <a:srgbClr val="CC0000"/>
    <a:srgbClr val="DA0000"/>
    <a:srgbClr val="D20000"/>
    <a:srgbClr val="8F0F0F"/>
    <a:srgbClr val="A70909"/>
    <a:srgbClr val="DF030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5520" autoAdjust="0"/>
  </p:normalViewPr>
  <p:slideViewPr>
    <p:cSldViewPr>
      <p:cViewPr>
        <p:scale>
          <a:sx n="80" d="100"/>
          <a:sy n="80" d="100"/>
        </p:scale>
        <p:origin x="-780"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manualLayout>
          <c:layoutTarget val="inner"/>
          <c:xMode val="edge"/>
          <c:yMode val="edge"/>
          <c:x val="0.11679533301604221"/>
          <c:y val="7.0005731465668894E-2"/>
          <c:w val="0.6189715684802336"/>
          <c:h val="0.81968435722040389"/>
        </c:manualLayout>
      </c:layout>
      <c:lineChart>
        <c:grouping val="standard"/>
        <c:ser>
          <c:idx val="0"/>
          <c:order val="0"/>
          <c:tx>
            <c:strRef>
              <c:f>Лист1!$B$1</c:f>
              <c:strCache>
                <c:ptCount val="1"/>
                <c:pt idx="0">
                  <c:v>                                            </c:v>
                </c:pt>
              </c:strCache>
            </c:strRef>
          </c:tx>
          <c:dLbls>
            <c:dLbl>
              <c:idx val="0"/>
              <c:layout>
                <c:manualLayout>
                  <c:x val="-4.5179633187644092E-2"/>
                  <c:y val="-7.8185776251728484E-2"/>
                </c:manualLayout>
              </c:layout>
              <c:showVal val="1"/>
            </c:dLbl>
            <c:dLbl>
              <c:idx val="1"/>
              <c:layout>
                <c:manualLayout>
                  <c:x val="-3.6901625109516632E-2"/>
                  <c:y val="-7.6383401262001382E-2"/>
                </c:manualLayout>
              </c:layout>
              <c:showVal val="1"/>
            </c:dLbl>
            <c:dLbl>
              <c:idx val="2"/>
              <c:layout>
                <c:manualLayout>
                  <c:x val="-4.4623505046171123E-2"/>
                  <c:y val="-7.5985131252997384E-2"/>
                </c:manualLayout>
              </c:layout>
              <c:showVal val="1"/>
            </c:dLbl>
            <c:dLbl>
              <c:idx val="3"/>
              <c:layout>
                <c:manualLayout>
                  <c:x val="-4.4623505046171123E-2"/>
                  <c:y val="6.2922597442944192E-2"/>
                </c:manualLayout>
              </c:layout>
              <c:showVal val="1"/>
            </c:dLbl>
            <c:dLbl>
              <c:idx val="4"/>
              <c:layout>
                <c:manualLayout>
                  <c:x val="-4.2983442464664415E-2"/>
                  <c:y val="-6.1648314035450548E-2"/>
                </c:manualLayout>
              </c:layout>
              <c:showVal val="1"/>
            </c:dLbl>
            <c:dLbl>
              <c:idx val="5"/>
              <c:layout>
                <c:manualLayout>
                  <c:x val="-3.9334158714579293E-2"/>
                  <c:y val="-5.7347268870186568E-2"/>
                </c:manualLayout>
              </c:layout>
              <c:showVal val="1"/>
            </c:dLbl>
            <c:dLbl>
              <c:idx val="6"/>
              <c:layout>
                <c:manualLayout>
                  <c:x val="-4.8216065521097182E-2"/>
                  <c:y val="-7.1684086087733204E-2"/>
                </c:manualLayout>
              </c:layout>
              <c:showVal val="1"/>
            </c:dLbl>
            <c:txPr>
              <a:bodyPr/>
              <a:lstStyle/>
              <a:p>
                <a:pPr>
                  <a:defRPr b="1">
                    <a:solidFill>
                      <a:schemeClr val="tx2"/>
                    </a:solidFill>
                    <a:latin typeface="Candara" pitchFamily="34" charset="0"/>
                  </a:defRPr>
                </a:pPr>
                <a:endParaRPr lang="en-US"/>
              </a:p>
            </c:txPr>
            <c:showVal val="1"/>
          </c:dLbls>
          <c:cat>
            <c:strRef>
              <c:f>Лист1!$A$2:$A$8</c:f>
              <c:strCache>
                <c:ptCount val="7"/>
                <c:pt idx="0">
                  <c:v>June</c:v>
                </c:pt>
                <c:pt idx="1">
                  <c:v>July</c:v>
                </c:pt>
                <c:pt idx="2">
                  <c:v>Aug.</c:v>
                </c:pt>
                <c:pt idx="3">
                  <c:v>Sep.</c:v>
                </c:pt>
                <c:pt idx="4">
                  <c:v>Oct.</c:v>
                </c:pt>
                <c:pt idx="5">
                  <c:v>Nov.</c:v>
                </c:pt>
                <c:pt idx="6">
                  <c:v>Dec.</c:v>
                </c:pt>
              </c:strCache>
            </c:strRef>
          </c:cat>
          <c:val>
            <c:numRef>
              <c:f>Лист1!$B$2:$B$8</c:f>
              <c:numCache>
                <c:formatCode>General</c:formatCode>
                <c:ptCount val="7"/>
                <c:pt idx="0">
                  <c:v>237</c:v>
                </c:pt>
                <c:pt idx="1">
                  <c:v>375</c:v>
                </c:pt>
                <c:pt idx="2">
                  <c:v>404.3</c:v>
                </c:pt>
                <c:pt idx="3">
                  <c:v>461.5</c:v>
                </c:pt>
                <c:pt idx="4">
                  <c:v>462.2</c:v>
                </c:pt>
                <c:pt idx="5">
                  <c:v>486</c:v>
                </c:pt>
                <c:pt idx="6">
                  <c:v>463.9</c:v>
                </c:pt>
              </c:numCache>
            </c:numRef>
          </c:val>
        </c:ser>
        <c:ser>
          <c:idx val="1"/>
          <c:order val="1"/>
          <c:tx>
            <c:strRef>
              <c:f>Лист1!$C$1</c:f>
              <c:strCache>
                <c:ptCount val="1"/>
                <c:pt idx="0">
                  <c:v>                                          
</c:v>
                </c:pt>
              </c:strCache>
            </c:strRef>
          </c:tx>
          <c:dLbls>
            <c:dLbl>
              <c:idx val="0"/>
              <c:layout>
                <c:manualLayout>
                  <c:x val="-4.8484509135703194E-2"/>
                  <c:y val="5.7711038859288792E-2"/>
                </c:manualLayout>
              </c:layout>
              <c:showVal val="1"/>
            </c:dLbl>
            <c:dLbl>
              <c:idx val="1"/>
              <c:layout>
                <c:manualLayout>
                  <c:x val="-3.5378647847941452E-2"/>
                  <c:y val="6.8179355163828045E-2"/>
                </c:manualLayout>
              </c:layout>
              <c:showVal val="1"/>
            </c:dLbl>
            <c:dLbl>
              <c:idx val="2"/>
              <c:layout>
                <c:manualLayout>
                  <c:x val="-4.5546054036569694E-2"/>
                  <c:y val="5.9258844499192782E-2"/>
                </c:manualLayout>
              </c:layout>
              <c:showVal val="1"/>
            </c:dLbl>
            <c:dLbl>
              <c:idx val="3"/>
              <c:layout>
                <c:manualLayout>
                  <c:x val="-5.1422964234836929E-2"/>
                  <c:y val="5.4320607457593616E-2"/>
                </c:manualLayout>
              </c:layout>
              <c:showVal val="1"/>
            </c:dLbl>
            <c:dLbl>
              <c:idx val="4"/>
              <c:layout>
                <c:manualLayout>
                  <c:x val="-3.7732618038443383E-2"/>
                  <c:y val="-6.5790186663102365E-2"/>
                </c:manualLayout>
              </c:layout>
              <c:showVal val="1"/>
            </c:dLbl>
            <c:dLbl>
              <c:idx val="5"/>
              <c:layout>
                <c:manualLayout>
                  <c:x val="-3.9334158714579293E-2"/>
                  <c:y val="7.1684086087733204E-2"/>
                </c:manualLayout>
              </c:layout>
              <c:showVal val="1"/>
            </c:dLbl>
            <c:dLbl>
              <c:idx val="6"/>
              <c:layout>
                <c:manualLayout>
                  <c:x val="-4.0603002544081834E-2"/>
                  <c:y val="6.8816722644223893E-2"/>
                </c:manualLayout>
              </c:layout>
              <c:showVal val="1"/>
            </c:dLbl>
            <c:txPr>
              <a:bodyPr/>
              <a:lstStyle/>
              <a:p>
                <a:pPr>
                  <a:defRPr b="1">
                    <a:solidFill>
                      <a:srgbClr val="C00000"/>
                    </a:solidFill>
                    <a:latin typeface="Candara" pitchFamily="34" charset="0"/>
                  </a:defRPr>
                </a:pPr>
                <a:endParaRPr lang="en-US"/>
              </a:p>
            </c:txPr>
            <c:showVal val="1"/>
          </c:dLbls>
          <c:cat>
            <c:strRef>
              <c:f>Лист1!$A$2:$A$8</c:f>
              <c:strCache>
                <c:ptCount val="7"/>
                <c:pt idx="0">
                  <c:v>June</c:v>
                </c:pt>
                <c:pt idx="1">
                  <c:v>July</c:v>
                </c:pt>
                <c:pt idx="2">
                  <c:v>Aug.</c:v>
                </c:pt>
                <c:pt idx="3">
                  <c:v>Sep.</c:v>
                </c:pt>
                <c:pt idx="4">
                  <c:v>Oct.</c:v>
                </c:pt>
                <c:pt idx="5">
                  <c:v>Nov.</c:v>
                </c:pt>
                <c:pt idx="6">
                  <c:v>Dec.</c:v>
                </c:pt>
              </c:strCache>
            </c:strRef>
          </c:cat>
          <c:val>
            <c:numRef>
              <c:f>Лист1!$C$2:$C$8</c:f>
              <c:numCache>
                <c:formatCode>General</c:formatCode>
                <c:ptCount val="7"/>
                <c:pt idx="0">
                  <c:v>227.1</c:v>
                </c:pt>
                <c:pt idx="1">
                  <c:v>365.8</c:v>
                </c:pt>
                <c:pt idx="2">
                  <c:v>342.7</c:v>
                </c:pt>
                <c:pt idx="3">
                  <c:v>332.8</c:v>
                </c:pt>
                <c:pt idx="4">
                  <c:v>244.6</c:v>
                </c:pt>
                <c:pt idx="5">
                  <c:v>227.2</c:v>
                </c:pt>
                <c:pt idx="6">
                  <c:v>222.4</c:v>
                </c:pt>
              </c:numCache>
            </c:numRef>
          </c:val>
        </c:ser>
        <c:ser>
          <c:idx val="2"/>
          <c:order val="2"/>
          <c:tx>
            <c:strRef>
              <c:f>Лист1!$D$1</c:f>
              <c:strCache>
                <c:ptCount val="1"/>
                <c:pt idx="0">
                  <c:v>                                                              </c:v>
                </c:pt>
              </c:strCache>
            </c:strRef>
          </c:tx>
          <c:dLbls>
            <c:dLbl>
              <c:idx val="0"/>
              <c:layout>
                <c:manualLayout>
                  <c:x val="-3.7851654744364513E-2"/>
                  <c:y val="-7.6781671271005311E-2"/>
                </c:manualLayout>
              </c:layout>
              <c:showVal val="1"/>
            </c:dLbl>
            <c:dLbl>
              <c:idx val="1"/>
              <c:layout>
                <c:manualLayout>
                  <c:x val="-3.5808141542370775E-2"/>
                  <c:y val="-8.0126778104000249E-2"/>
                </c:manualLayout>
              </c:layout>
              <c:showVal val="1"/>
            </c:dLbl>
            <c:dLbl>
              <c:idx val="2"/>
              <c:layout>
                <c:manualLayout>
                  <c:x val="-3.589940081397637E-2"/>
                  <c:y val="-7.4710847845504039E-2"/>
                </c:manualLayout>
              </c:layout>
              <c:showVal val="1"/>
            </c:dLbl>
            <c:dLbl>
              <c:idx val="3"/>
              <c:layout>
                <c:manualLayout>
                  <c:x val="-4.2789855615027808E-2"/>
                  <c:y val="-7.8374751307021193E-2"/>
                </c:manualLayout>
              </c:layout>
              <c:showVal val="1"/>
            </c:dLbl>
            <c:dLbl>
              <c:idx val="4"/>
              <c:layout>
                <c:manualLayout>
                  <c:x val="-3.6730717436771344E-2"/>
                  <c:y val="6.6665974284942794E-2"/>
                </c:manualLayout>
              </c:layout>
              <c:showVal val="1"/>
            </c:dLbl>
            <c:dLbl>
              <c:idx val="5"/>
              <c:layout>
                <c:manualLayout>
                  <c:x val="-3.9334158714579293E-2"/>
                  <c:y val="-6.02146323136959E-2"/>
                </c:manualLayout>
              </c:layout>
              <c:showVal val="1"/>
            </c:dLbl>
            <c:dLbl>
              <c:idx val="6"/>
              <c:layout>
                <c:manualLayout>
                  <c:x val="-4.0603002544081834E-2"/>
                  <c:y val="-6.5949584977363654E-2"/>
                </c:manualLayout>
              </c:layout>
              <c:showVal val="1"/>
            </c:dLbl>
            <c:txPr>
              <a:bodyPr/>
              <a:lstStyle/>
              <a:p>
                <a:pPr>
                  <a:defRPr b="1">
                    <a:solidFill>
                      <a:schemeClr val="accent3">
                        <a:lumMod val="75000"/>
                      </a:schemeClr>
                    </a:solidFill>
                    <a:latin typeface="Candara" pitchFamily="34" charset="0"/>
                  </a:defRPr>
                </a:pPr>
                <a:endParaRPr lang="en-US"/>
              </a:p>
            </c:txPr>
            <c:showVal val="1"/>
          </c:dLbls>
          <c:cat>
            <c:strRef>
              <c:f>Лист1!$A$2:$A$8</c:f>
              <c:strCache>
                <c:ptCount val="7"/>
                <c:pt idx="0">
                  <c:v>June</c:v>
                </c:pt>
                <c:pt idx="1">
                  <c:v>July</c:v>
                </c:pt>
                <c:pt idx="2">
                  <c:v>Aug.</c:v>
                </c:pt>
                <c:pt idx="3">
                  <c:v>Sep.</c:v>
                </c:pt>
                <c:pt idx="4">
                  <c:v>Oct.</c:v>
                </c:pt>
                <c:pt idx="5">
                  <c:v>Nov.</c:v>
                </c:pt>
                <c:pt idx="6">
                  <c:v>Dec.</c:v>
                </c:pt>
              </c:strCache>
            </c:strRef>
          </c:cat>
          <c:val>
            <c:numRef>
              <c:f>Лист1!$D$2:$D$8</c:f>
              <c:numCache>
                <c:formatCode>General</c:formatCode>
                <c:ptCount val="7"/>
                <c:pt idx="0">
                  <c:v>9.9</c:v>
                </c:pt>
                <c:pt idx="1">
                  <c:v>9.2000000000000011</c:v>
                </c:pt>
                <c:pt idx="2">
                  <c:v>61.6</c:v>
                </c:pt>
                <c:pt idx="3">
                  <c:v>128.69999999999999</c:v>
                </c:pt>
                <c:pt idx="4">
                  <c:v>217.6</c:v>
                </c:pt>
                <c:pt idx="5">
                  <c:v>258.8</c:v>
                </c:pt>
                <c:pt idx="6">
                  <c:v>241.5</c:v>
                </c:pt>
              </c:numCache>
            </c:numRef>
          </c:val>
        </c:ser>
        <c:dLbls>
          <c:showVal val="1"/>
        </c:dLbls>
        <c:marker val="1"/>
        <c:axId val="96880512"/>
        <c:axId val="96882048"/>
      </c:lineChart>
      <c:catAx>
        <c:axId val="96880512"/>
        <c:scaling>
          <c:orientation val="minMax"/>
        </c:scaling>
        <c:axPos val="b"/>
        <c:majorTickMark val="none"/>
        <c:tickLblPos val="nextTo"/>
        <c:crossAx val="96882048"/>
        <c:crosses val="autoZero"/>
        <c:auto val="1"/>
        <c:lblAlgn val="ctr"/>
        <c:lblOffset val="100"/>
      </c:catAx>
      <c:valAx>
        <c:axId val="96882048"/>
        <c:scaling>
          <c:orientation val="minMax"/>
        </c:scaling>
        <c:axPos val="l"/>
        <c:numFmt formatCode="General" sourceLinked="1"/>
        <c:majorTickMark val="none"/>
        <c:tickLblPos val="nextTo"/>
        <c:crossAx val="96880512"/>
        <c:crosses val="autoZero"/>
        <c:crossBetween val="between"/>
      </c:valAx>
    </c:plotArea>
    <c:legend>
      <c:legendPos val="r"/>
      <c:layout>
        <c:manualLayout>
          <c:xMode val="edge"/>
          <c:yMode val="edge"/>
          <c:x val="0.72495092471739742"/>
          <c:y val="5.0948984411477063E-2"/>
          <c:w val="0.25094107732818027"/>
          <c:h val="0.90760993742374485"/>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X="14286" custLinFactNeighborX="100000" custLinFactNeighborY="75000"/>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78333620-0A3A-4CAB-ADFE-2116CCE677DA}" type="presOf" srcId="{7C2D4318-4860-43C2-87C8-9E1069E4F92A}" destId="{30DF0D08-2D74-48B6-95BF-CE785E5EE7CC}" srcOrd="0" destOrd="0" presId="urn:microsoft.com/office/officeart/2005/8/layout/process4"/>
    <dgm:cxn modelId="{9891D7B9-A4A0-4D29-AAA0-EAA7B6B64675}" type="presOf" srcId="{AE98602E-129D-4EB2-97E7-5295C2F82003}" destId="{B5AB1F87-E9A6-47DD-AA2A-2D45E076A0C1}" srcOrd="0" destOrd="0" presId="urn:microsoft.com/office/officeart/2005/8/layout/process4"/>
    <dgm:cxn modelId="{8D5D6401-9627-4701-AA55-7DF36BA22B2A}" type="presParOf" srcId="{B5AB1F87-E9A6-47DD-AA2A-2D45E076A0C1}" destId="{3F8A6A4F-C611-44BB-949A-B4507F353601}" srcOrd="0" destOrd="0" presId="urn:microsoft.com/office/officeart/2005/8/layout/process4"/>
    <dgm:cxn modelId="{002AE4FA-BD40-4D53-AE3D-D09AED4FDF5D}"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MP</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1574140D-4031-4727-9CF5-06A71558B3F0}" type="presOf" srcId="{7C2D4318-4860-43C2-87C8-9E1069E4F92A}" destId="{30DF0D08-2D74-48B6-95BF-CE785E5EE7CC}" srcOrd="0" destOrd="0" presId="urn:microsoft.com/office/officeart/2005/8/layout/process4"/>
    <dgm:cxn modelId="{CB584A4F-1970-416A-9194-48919EC3A273}" type="presOf" srcId="{AE98602E-129D-4EB2-97E7-5295C2F82003}" destId="{B5AB1F87-E9A6-47DD-AA2A-2D45E076A0C1}" srcOrd="0" destOrd="0" presId="urn:microsoft.com/office/officeart/2005/8/layout/process4"/>
    <dgm:cxn modelId="{AC4897B3-3718-40E4-9C60-42AEF14D3484}" type="presParOf" srcId="{B5AB1F87-E9A6-47DD-AA2A-2D45E076A0C1}" destId="{3F8A6A4F-C611-44BB-949A-B4507F353601}" srcOrd="0" destOrd="0" presId="urn:microsoft.com/office/officeart/2005/8/layout/process4"/>
    <dgm:cxn modelId="{88004232-7B0C-471C-8073-6D7C5E95A436}"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5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8290D826-C03E-483D-8DFC-A4AE986CC69E}"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5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E76E2CFE-2AA1-4192-ACDA-9A5AE7F2DA6B}"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6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F946F1B9-22B5-45DD-97D7-3794360B97A6}"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6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94F83CFA-630D-41E7-83EF-E6542BAA1F1E}"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7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BCE5220D-FA9A-47F5-AC77-6A32955ECE3F}"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7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E67F5122-D6F1-4FD1-95C0-A24AAE2A9C6C}"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8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D3420323-E2F3-4F3B-92C8-4DC94EF00FFF}"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8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8017A00A-F1BA-45BE-B143-4527C7E1800B}">
      <dgm:prSet phldrT="[Текст]" custT="1"/>
      <dgm:spPr/>
      <dgm:t>
        <a:bodyPr/>
        <a:lstStyle/>
        <a:p>
          <a:r>
            <a:rPr lang="en-US" sz="1400" b="1" dirty="0" smtClean="0">
              <a:latin typeface="Candara" pitchFamily="34" charset="0"/>
            </a:rPr>
            <a:t>2012</a:t>
          </a:r>
          <a:endParaRPr lang="ru-RU" sz="1400" b="1" dirty="0">
            <a:latin typeface="Candara" pitchFamily="34" charset="0"/>
          </a:endParaRPr>
        </a:p>
      </dgm:t>
    </dgm:pt>
    <dgm:pt modelId="{2D839A96-BCCD-48DA-8B22-6DA6BD8C4B05}" type="parTrans" cxnId="{DA3100BB-20C2-4D7B-89C1-1ABAF40EA105}">
      <dgm:prSet/>
      <dgm:spPr/>
      <dgm:t>
        <a:bodyPr/>
        <a:lstStyle/>
        <a:p>
          <a:endParaRPr lang="ru-RU"/>
        </a:p>
      </dgm:t>
    </dgm:pt>
    <dgm:pt modelId="{9CE25FE5-E19D-4514-843B-D74CF7BDA39B}" type="sibTrans" cxnId="{DA3100BB-20C2-4D7B-89C1-1ABAF40EA105}">
      <dgm:prSet/>
      <dgm:spPr/>
      <dgm:t>
        <a:bodyPr/>
        <a:lstStyle/>
        <a:p>
          <a:endParaRPr lang="ru-RU"/>
        </a:p>
      </dgm:t>
    </dgm:pt>
    <dgm:pt modelId="{2D4E624C-5493-4D5E-BFA4-EB228370DC8C}">
      <dgm:prSet phldrT="[Текст]" custT="1"/>
      <dgm:spPr/>
      <dgm:t>
        <a:bodyPr/>
        <a:lstStyle/>
        <a:p>
          <a:r>
            <a:rPr lang="en-US" sz="1000" b="1" dirty="0" smtClean="0">
              <a:latin typeface="Candara" pitchFamily="34" charset="0"/>
            </a:rPr>
            <a:t>February</a:t>
          </a:r>
          <a:endParaRPr lang="ru-RU" sz="1000" b="1" dirty="0">
            <a:latin typeface="Candara" pitchFamily="34" charset="0"/>
          </a:endParaRPr>
        </a:p>
      </dgm:t>
    </dgm:pt>
    <dgm:pt modelId="{5CD3D46D-E319-4E11-8919-4D9C1A14965F}" type="parTrans" cxnId="{4A538060-9942-45D8-B2A8-DD34BC462C1C}">
      <dgm:prSet/>
      <dgm:spPr/>
      <dgm:t>
        <a:bodyPr/>
        <a:lstStyle/>
        <a:p>
          <a:endParaRPr lang="ru-RU"/>
        </a:p>
      </dgm:t>
    </dgm:pt>
    <dgm:pt modelId="{0D86E796-F42C-44D2-85B4-FF0B35ED1659}" type="sibTrans" cxnId="{4A538060-9942-45D8-B2A8-DD34BC462C1C}">
      <dgm:prSet/>
      <dgm:spPr/>
      <dgm:t>
        <a:bodyPr/>
        <a:lstStyle/>
        <a:p>
          <a:endParaRPr lang="ru-RU"/>
        </a:p>
      </dgm:t>
    </dgm:pt>
    <dgm:pt modelId="{22AB8C72-EB1D-4DD0-A5FB-CB4949336473}">
      <dgm:prSet phldrT="[Текст]" custT="1"/>
      <dgm:spPr/>
      <dgm:t>
        <a:bodyPr/>
        <a:lstStyle/>
        <a:p>
          <a:pPr algn="ctr"/>
          <a:r>
            <a:rPr lang="en-US" sz="1000" b="1" dirty="0" smtClean="0">
              <a:latin typeface="Candara" pitchFamily="34" charset="0"/>
            </a:rPr>
            <a:t>January</a:t>
          </a:r>
          <a:endParaRPr lang="ru-RU" sz="1000" b="1" dirty="0">
            <a:latin typeface="Candara" pitchFamily="34" charset="0"/>
          </a:endParaRPr>
        </a:p>
      </dgm:t>
    </dgm:pt>
    <dgm:pt modelId="{29454E24-D65C-404A-8C2C-36F9C582F1B7}" type="sibTrans" cxnId="{6CF0C3D3-9C66-4B01-AC5F-5447EFCCC81C}">
      <dgm:prSet/>
      <dgm:spPr/>
      <dgm:t>
        <a:bodyPr/>
        <a:lstStyle/>
        <a:p>
          <a:endParaRPr lang="ru-RU"/>
        </a:p>
      </dgm:t>
    </dgm:pt>
    <dgm:pt modelId="{F24C0DCF-99BA-40D3-B5DE-20A01B70A7B5}" type="parTrans" cxnId="{6CF0C3D3-9C66-4B01-AC5F-5447EFCCC81C}">
      <dgm:prSet/>
      <dgm:spPr/>
      <dgm:t>
        <a:bodyPr/>
        <a:lstStyle/>
        <a:p>
          <a:endParaRPr lang="ru-RU"/>
        </a:p>
      </dgm:t>
    </dgm:pt>
    <dgm:pt modelId="{D0506F62-1C16-4FE6-952C-CE8456BAAF1D}">
      <dgm:prSet phldrT="[Текст]" custT="1"/>
      <dgm:spPr/>
      <dgm:t>
        <a:bodyPr/>
        <a:lstStyle/>
        <a:p>
          <a:r>
            <a:rPr lang="en-US" sz="1000" b="1" dirty="0" smtClean="0">
              <a:latin typeface="Candara" pitchFamily="34" charset="0"/>
            </a:rPr>
            <a:t>March</a:t>
          </a:r>
          <a:endParaRPr lang="ru-RU" sz="1000" b="1" dirty="0">
            <a:latin typeface="Candara" pitchFamily="34" charset="0"/>
          </a:endParaRPr>
        </a:p>
      </dgm:t>
    </dgm:pt>
    <dgm:pt modelId="{42F1DF47-7D3A-4924-A520-6461B89719E4}" type="parTrans" cxnId="{47DAFA52-BAE4-40B9-90A0-71479560FEBE}">
      <dgm:prSet/>
      <dgm:spPr/>
      <dgm:t>
        <a:bodyPr/>
        <a:lstStyle/>
        <a:p>
          <a:endParaRPr lang="ru-RU"/>
        </a:p>
      </dgm:t>
    </dgm:pt>
    <dgm:pt modelId="{6B0A716C-083C-423A-A435-041F1A172E29}" type="sibTrans" cxnId="{47DAFA52-BAE4-40B9-90A0-71479560FEBE}">
      <dgm:prSet/>
      <dgm:spPr/>
      <dgm:t>
        <a:bodyPr/>
        <a:lstStyle/>
        <a:p>
          <a:endParaRPr lang="ru-RU"/>
        </a:p>
      </dgm:t>
    </dgm:pt>
    <dgm:pt modelId="{C647727A-180A-49D0-8472-E66E00C138EB}">
      <dgm:prSet phldrT="[Текст]" custT="1"/>
      <dgm:spPr/>
      <dgm:t>
        <a:bodyPr/>
        <a:lstStyle/>
        <a:p>
          <a:r>
            <a:rPr lang="en-US" sz="1000" b="1" dirty="0" smtClean="0">
              <a:latin typeface="Candara" pitchFamily="34" charset="0"/>
            </a:rPr>
            <a:t>April</a:t>
          </a:r>
          <a:endParaRPr lang="ru-RU" sz="1000" b="1" dirty="0">
            <a:latin typeface="Candara" pitchFamily="34" charset="0"/>
          </a:endParaRPr>
        </a:p>
      </dgm:t>
    </dgm:pt>
    <dgm:pt modelId="{850B704B-9294-41BC-8BA0-9E89131CD58D}" type="parTrans" cxnId="{7CE4E232-4287-4926-9757-071B5D39B58E}">
      <dgm:prSet/>
      <dgm:spPr/>
      <dgm:t>
        <a:bodyPr/>
        <a:lstStyle/>
        <a:p>
          <a:endParaRPr lang="ru-RU"/>
        </a:p>
      </dgm:t>
    </dgm:pt>
    <dgm:pt modelId="{A96CCE84-F21E-4B87-8EBF-81A6DFFBAC60}" type="sibTrans" cxnId="{7CE4E232-4287-4926-9757-071B5D39B58E}">
      <dgm:prSet/>
      <dgm:spPr/>
      <dgm:t>
        <a:bodyPr/>
        <a:lstStyle/>
        <a:p>
          <a:endParaRPr lang="ru-RU"/>
        </a:p>
      </dgm:t>
    </dgm:pt>
    <dgm:pt modelId="{F56449A7-05AB-43E6-8E87-5C13B5384C00}">
      <dgm:prSet phldrT="[Текст]" custT="1"/>
      <dgm:spPr/>
      <dgm:t>
        <a:bodyPr/>
        <a:lstStyle/>
        <a:p>
          <a:r>
            <a:rPr lang="en-US" sz="1000" b="1" dirty="0" smtClean="0">
              <a:latin typeface="Candara" pitchFamily="34" charset="0"/>
            </a:rPr>
            <a:t>May</a:t>
          </a:r>
          <a:endParaRPr lang="ru-RU" sz="1000" b="1" dirty="0">
            <a:latin typeface="Candara" pitchFamily="34" charset="0"/>
          </a:endParaRPr>
        </a:p>
      </dgm:t>
    </dgm:pt>
    <dgm:pt modelId="{32C9F88D-7E32-4AF4-B221-1772C7A3F7DB}" type="parTrans" cxnId="{A2B54F52-CF2B-40AA-A660-BE5CA82D4D78}">
      <dgm:prSet/>
      <dgm:spPr/>
      <dgm:t>
        <a:bodyPr/>
        <a:lstStyle/>
        <a:p>
          <a:endParaRPr lang="ru-RU"/>
        </a:p>
      </dgm:t>
    </dgm:pt>
    <dgm:pt modelId="{B748D6C1-4BC4-453D-A53A-6D7C04E12C0E}" type="sibTrans" cxnId="{A2B54F52-CF2B-40AA-A660-BE5CA82D4D78}">
      <dgm:prSet/>
      <dgm:spPr/>
      <dgm:t>
        <a:bodyPr/>
        <a:lstStyle/>
        <a:p>
          <a:endParaRPr lang="ru-RU"/>
        </a:p>
      </dgm:t>
    </dgm:pt>
    <dgm:pt modelId="{62DDB83C-0A16-447D-A649-D4BB4062BA61}">
      <dgm:prSet phldrT="[Текст]" custT="1"/>
      <dgm:spPr/>
      <dgm:t>
        <a:bodyPr/>
        <a:lstStyle/>
        <a:p>
          <a:r>
            <a:rPr lang="en-US" sz="1000" b="1" dirty="0" smtClean="0">
              <a:latin typeface="Candara" pitchFamily="34" charset="0"/>
            </a:rPr>
            <a:t>June</a:t>
          </a:r>
          <a:endParaRPr lang="ru-RU" sz="1000" b="1" dirty="0">
            <a:latin typeface="Candara" pitchFamily="34" charset="0"/>
          </a:endParaRPr>
        </a:p>
      </dgm:t>
    </dgm:pt>
    <dgm:pt modelId="{1FCC15DF-5A54-41FA-9F5B-7BE881EF64DA}" type="parTrans" cxnId="{01D50BF1-1EBD-426E-819F-BD34CDE84292}">
      <dgm:prSet/>
      <dgm:spPr/>
      <dgm:t>
        <a:bodyPr/>
        <a:lstStyle/>
        <a:p>
          <a:endParaRPr lang="ru-RU"/>
        </a:p>
      </dgm:t>
    </dgm:pt>
    <dgm:pt modelId="{C5CDC01C-0A39-4DBE-8472-B943E949DB65}" type="sibTrans" cxnId="{01D50BF1-1EBD-426E-819F-BD34CDE84292}">
      <dgm:prSet/>
      <dgm:spPr/>
      <dgm:t>
        <a:bodyPr/>
        <a:lstStyle/>
        <a:p>
          <a:endParaRPr lang="ru-RU"/>
        </a:p>
      </dgm:t>
    </dgm:pt>
    <dgm:pt modelId="{A841602F-D40B-463E-B633-96A5C26EF80D}">
      <dgm:prSet phldrT="[Текст]" custT="1"/>
      <dgm:spPr/>
      <dgm:t>
        <a:bodyPr/>
        <a:lstStyle/>
        <a:p>
          <a:r>
            <a:rPr lang="en-US" sz="1000" b="1" dirty="0" smtClean="0">
              <a:latin typeface="Candara" pitchFamily="34" charset="0"/>
            </a:rPr>
            <a:t>July</a:t>
          </a:r>
          <a:endParaRPr lang="ru-RU" sz="1000" b="1" dirty="0">
            <a:latin typeface="Candara" pitchFamily="34" charset="0"/>
          </a:endParaRPr>
        </a:p>
      </dgm:t>
    </dgm:pt>
    <dgm:pt modelId="{A033BC24-6361-4FDA-8501-1780F9F72AFE}" type="parTrans" cxnId="{16648829-402D-4698-90B9-03E6DA006690}">
      <dgm:prSet/>
      <dgm:spPr/>
      <dgm:t>
        <a:bodyPr/>
        <a:lstStyle/>
        <a:p>
          <a:endParaRPr lang="ru-RU"/>
        </a:p>
      </dgm:t>
    </dgm:pt>
    <dgm:pt modelId="{83B31798-7114-42F1-90CA-08BCC14BA07C}" type="sibTrans" cxnId="{16648829-402D-4698-90B9-03E6DA006690}">
      <dgm:prSet/>
      <dgm:spPr/>
      <dgm:t>
        <a:bodyPr/>
        <a:lstStyle/>
        <a:p>
          <a:endParaRPr lang="ru-RU"/>
        </a:p>
      </dgm:t>
    </dgm:pt>
    <dgm:pt modelId="{5A8D2579-74D9-429B-96A4-0E9EC159CB28}">
      <dgm:prSet phldrT="[Текст]" custT="1"/>
      <dgm:spPr/>
      <dgm:t>
        <a:bodyPr/>
        <a:lstStyle/>
        <a:p>
          <a:r>
            <a:rPr lang="en-US" sz="1000" b="1" dirty="0" smtClean="0">
              <a:latin typeface="Candara" pitchFamily="34" charset="0"/>
            </a:rPr>
            <a:t>August</a:t>
          </a:r>
          <a:endParaRPr lang="ru-RU" sz="1000" b="1" dirty="0">
            <a:latin typeface="Candara" pitchFamily="34" charset="0"/>
          </a:endParaRPr>
        </a:p>
      </dgm:t>
    </dgm:pt>
    <dgm:pt modelId="{40FAC22E-975D-49D0-9542-CB4B0E45CA2D}" type="parTrans" cxnId="{2917C036-8644-4B42-9133-F73ECBDC0AE7}">
      <dgm:prSet/>
      <dgm:spPr/>
      <dgm:t>
        <a:bodyPr/>
        <a:lstStyle/>
        <a:p>
          <a:endParaRPr lang="ru-RU"/>
        </a:p>
      </dgm:t>
    </dgm:pt>
    <dgm:pt modelId="{626741B1-F1D8-4F26-9CC2-28D0508C2771}" type="sibTrans" cxnId="{2917C036-8644-4B42-9133-F73ECBDC0AE7}">
      <dgm:prSet/>
      <dgm:spPr/>
      <dgm:t>
        <a:bodyPr/>
        <a:lstStyle/>
        <a:p>
          <a:endParaRPr lang="ru-RU"/>
        </a:p>
      </dgm:t>
    </dgm:pt>
    <dgm:pt modelId="{F76B1136-5CE0-4A83-98B3-3944A639F0B2}">
      <dgm:prSet phldrT="[Текст]" custT="1"/>
      <dgm:spPr/>
      <dgm:t>
        <a:bodyPr/>
        <a:lstStyle/>
        <a:p>
          <a:r>
            <a:rPr lang="en-US" sz="1000" b="1" dirty="0" err="1" smtClean="0">
              <a:latin typeface="Candara" pitchFamily="34" charset="0"/>
            </a:rPr>
            <a:t>Septem</a:t>
          </a:r>
          <a:endParaRPr lang="ru-RU" sz="1000" b="1" dirty="0">
            <a:latin typeface="Candara" pitchFamily="34" charset="0"/>
          </a:endParaRPr>
        </a:p>
      </dgm:t>
    </dgm:pt>
    <dgm:pt modelId="{ED9E9B0D-070A-4053-8BCF-3E2BEC6B5A7D}" type="parTrans" cxnId="{E8192615-1FE9-4EE7-9214-B1A23C82E029}">
      <dgm:prSet/>
      <dgm:spPr/>
      <dgm:t>
        <a:bodyPr/>
        <a:lstStyle/>
        <a:p>
          <a:endParaRPr lang="ru-RU"/>
        </a:p>
      </dgm:t>
    </dgm:pt>
    <dgm:pt modelId="{5F0B0AD8-E3D3-45C1-977E-C64401689755}" type="sibTrans" cxnId="{E8192615-1FE9-4EE7-9214-B1A23C82E029}">
      <dgm:prSet/>
      <dgm:spPr/>
      <dgm:t>
        <a:bodyPr/>
        <a:lstStyle/>
        <a:p>
          <a:endParaRPr lang="ru-RU"/>
        </a:p>
      </dgm:t>
    </dgm:pt>
    <dgm:pt modelId="{0EC332EE-B8D9-4DBD-9A71-BE57BFDF6CAB}">
      <dgm:prSet phldrT="[Текст]" custT="1"/>
      <dgm:spPr/>
      <dgm:t>
        <a:bodyPr/>
        <a:lstStyle/>
        <a:p>
          <a:r>
            <a:rPr lang="en-US" sz="1000" b="1" dirty="0" smtClean="0">
              <a:latin typeface="Candara" pitchFamily="34" charset="0"/>
            </a:rPr>
            <a:t>October</a:t>
          </a:r>
          <a:endParaRPr lang="ru-RU" sz="1000" b="1" dirty="0">
            <a:latin typeface="Candara" pitchFamily="34" charset="0"/>
          </a:endParaRPr>
        </a:p>
      </dgm:t>
    </dgm:pt>
    <dgm:pt modelId="{C5532AAD-B895-491A-801B-18AC804B9071}" type="parTrans" cxnId="{F09BBCAC-21C3-4E5E-8941-8106A50637C5}">
      <dgm:prSet/>
      <dgm:spPr/>
      <dgm:t>
        <a:bodyPr/>
        <a:lstStyle/>
        <a:p>
          <a:endParaRPr lang="ru-RU"/>
        </a:p>
      </dgm:t>
    </dgm:pt>
    <dgm:pt modelId="{328EC379-8344-43A0-ADE9-399157FD917F}" type="sibTrans" cxnId="{F09BBCAC-21C3-4E5E-8941-8106A50637C5}">
      <dgm:prSet/>
      <dgm:spPr/>
      <dgm:t>
        <a:bodyPr/>
        <a:lstStyle/>
        <a:p>
          <a:endParaRPr lang="ru-RU"/>
        </a:p>
      </dgm:t>
    </dgm:pt>
    <dgm:pt modelId="{9024BFE7-1862-49B1-B637-E96687F841B0}">
      <dgm:prSet phldrT="[Текст]"/>
      <dgm:spPr/>
      <dgm:t>
        <a:bodyPr/>
        <a:lstStyle/>
        <a:p>
          <a:r>
            <a:rPr lang="en-US" b="1" dirty="0" smtClean="0">
              <a:latin typeface="Candara" pitchFamily="34" charset="0"/>
            </a:rPr>
            <a:t>November</a:t>
          </a:r>
          <a:endParaRPr lang="ru-RU" b="1" dirty="0">
            <a:latin typeface="Candara" pitchFamily="34" charset="0"/>
          </a:endParaRPr>
        </a:p>
      </dgm:t>
    </dgm:pt>
    <dgm:pt modelId="{03F4475B-307B-4220-AA53-0E98F0611052}" type="parTrans" cxnId="{14878BEC-FD8E-4EA8-83E4-F28657317DC3}">
      <dgm:prSet/>
      <dgm:spPr/>
      <dgm:t>
        <a:bodyPr/>
        <a:lstStyle/>
        <a:p>
          <a:endParaRPr lang="ru-RU"/>
        </a:p>
      </dgm:t>
    </dgm:pt>
    <dgm:pt modelId="{EB07B1A8-2B07-4AAD-B3BA-934A63338E70}" type="sibTrans" cxnId="{14878BEC-FD8E-4EA8-83E4-F28657317DC3}">
      <dgm:prSet/>
      <dgm:spPr/>
      <dgm:t>
        <a:bodyPr/>
        <a:lstStyle/>
        <a:p>
          <a:endParaRPr lang="ru-RU"/>
        </a:p>
      </dgm:t>
    </dgm:pt>
    <dgm:pt modelId="{63EF1D77-F82B-4F3F-8392-896DCFD10849}">
      <dgm:prSet phldrT="[Текст]"/>
      <dgm:spPr/>
      <dgm:t>
        <a:bodyPr/>
        <a:lstStyle/>
        <a:p>
          <a:r>
            <a:rPr lang="en-US" b="1" dirty="0" smtClean="0">
              <a:latin typeface="Candara" pitchFamily="34" charset="0"/>
            </a:rPr>
            <a:t>December</a:t>
          </a:r>
          <a:endParaRPr lang="ru-RU" b="1" dirty="0">
            <a:latin typeface="Candara" pitchFamily="34" charset="0"/>
          </a:endParaRPr>
        </a:p>
      </dgm:t>
    </dgm:pt>
    <dgm:pt modelId="{18A0D57B-C5D2-4951-AC76-D8F8E7C364AB}" type="parTrans" cxnId="{F28E0847-74B4-4617-A440-9785DDB89B1B}">
      <dgm:prSet/>
      <dgm:spPr/>
      <dgm:t>
        <a:bodyPr/>
        <a:lstStyle/>
        <a:p>
          <a:endParaRPr lang="ru-RU"/>
        </a:p>
      </dgm:t>
    </dgm:pt>
    <dgm:pt modelId="{7654D8B9-6805-4001-B068-0D1BA3BAC030}" type="sibTrans" cxnId="{F28E0847-74B4-4617-A440-9785DDB89B1B}">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09372688-2FA4-4251-967D-FBD51DACD8C7}" type="pres">
      <dgm:prSet presAssocID="{8017A00A-F1BA-45BE-B143-4527C7E1800B}" presName="boxAndChildren" presStyleCnt="0"/>
      <dgm:spPr/>
    </dgm:pt>
    <dgm:pt modelId="{DE8F16A4-6616-4A9B-937C-6E0DEB2E58B7}" type="pres">
      <dgm:prSet presAssocID="{8017A00A-F1BA-45BE-B143-4527C7E1800B}" presName="parentTextBox" presStyleLbl="node1" presStyleIdx="0" presStyleCnt="1"/>
      <dgm:spPr/>
      <dgm:t>
        <a:bodyPr/>
        <a:lstStyle/>
        <a:p>
          <a:endParaRPr lang="ru-RU"/>
        </a:p>
      </dgm:t>
    </dgm:pt>
    <dgm:pt modelId="{6195BFC5-A9BF-4D25-BE7D-127AA4C50556}" type="pres">
      <dgm:prSet presAssocID="{8017A00A-F1BA-45BE-B143-4527C7E1800B}" presName="entireBox" presStyleLbl="node1" presStyleIdx="0" presStyleCnt="1"/>
      <dgm:spPr/>
      <dgm:t>
        <a:bodyPr/>
        <a:lstStyle/>
        <a:p>
          <a:endParaRPr lang="ru-RU"/>
        </a:p>
      </dgm:t>
    </dgm:pt>
    <dgm:pt modelId="{6E0FBB46-CA03-47F4-982F-9CE7DC6191EB}" type="pres">
      <dgm:prSet presAssocID="{8017A00A-F1BA-45BE-B143-4527C7E1800B}" presName="descendantBox" presStyleCnt="0"/>
      <dgm:spPr/>
    </dgm:pt>
    <dgm:pt modelId="{E448D9EB-6D8B-4571-B017-5E64E10B25AF}" type="pres">
      <dgm:prSet presAssocID="{22AB8C72-EB1D-4DD0-A5FB-CB4949336473}" presName="childTextBox" presStyleLbl="fgAccFollowNode1" presStyleIdx="0" presStyleCnt="12" custScaleX="10000">
        <dgm:presLayoutVars>
          <dgm:bulletEnabled val="1"/>
        </dgm:presLayoutVars>
      </dgm:prSet>
      <dgm:spPr/>
      <dgm:t>
        <a:bodyPr/>
        <a:lstStyle/>
        <a:p>
          <a:endParaRPr lang="ru-RU"/>
        </a:p>
      </dgm:t>
    </dgm:pt>
    <dgm:pt modelId="{F0FE5F28-B5FA-49A4-A489-12EDE7B77505}" type="pres">
      <dgm:prSet presAssocID="{2D4E624C-5493-4D5E-BFA4-EB228370DC8C}" presName="childTextBox" presStyleLbl="fgAccFollowNode1" presStyleIdx="1" presStyleCnt="12" custScaleX="10000">
        <dgm:presLayoutVars>
          <dgm:bulletEnabled val="1"/>
        </dgm:presLayoutVars>
      </dgm:prSet>
      <dgm:spPr/>
      <dgm:t>
        <a:bodyPr/>
        <a:lstStyle/>
        <a:p>
          <a:endParaRPr lang="ru-RU"/>
        </a:p>
      </dgm:t>
    </dgm:pt>
    <dgm:pt modelId="{F8FF8DEC-7952-4579-BC35-C7657130FB1D}" type="pres">
      <dgm:prSet presAssocID="{D0506F62-1C16-4FE6-952C-CE8456BAAF1D}" presName="childTextBox" presStyleLbl="fgAccFollowNode1" presStyleIdx="2" presStyleCnt="12" custScaleX="10000">
        <dgm:presLayoutVars>
          <dgm:bulletEnabled val="1"/>
        </dgm:presLayoutVars>
      </dgm:prSet>
      <dgm:spPr/>
      <dgm:t>
        <a:bodyPr/>
        <a:lstStyle/>
        <a:p>
          <a:endParaRPr lang="ru-RU"/>
        </a:p>
      </dgm:t>
    </dgm:pt>
    <dgm:pt modelId="{FE5670C3-0FC0-42C6-BE3F-4C2B83D2097D}" type="pres">
      <dgm:prSet presAssocID="{C647727A-180A-49D0-8472-E66E00C138EB}" presName="childTextBox" presStyleLbl="fgAccFollowNode1" presStyleIdx="3" presStyleCnt="12" custScaleX="10000">
        <dgm:presLayoutVars>
          <dgm:bulletEnabled val="1"/>
        </dgm:presLayoutVars>
      </dgm:prSet>
      <dgm:spPr/>
      <dgm:t>
        <a:bodyPr/>
        <a:lstStyle/>
        <a:p>
          <a:endParaRPr lang="ru-RU"/>
        </a:p>
      </dgm:t>
    </dgm:pt>
    <dgm:pt modelId="{B5A38CD2-E8C4-431E-9EB4-09D21550A22B}" type="pres">
      <dgm:prSet presAssocID="{F56449A7-05AB-43E6-8E87-5C13B5384C00}" presName="childTextBox" presStyleLbl="fgAccFollowNode1" presStyleIdx="4" presStyleCnt="12" custScaleX="10000">
        <dgm:presLayoutVars>
          <dgm:bulletEnabled val="1"/>
        </dgm:presLayoutVars>
      </dgm:prSet>
      <dgm:spPr/>
      <dgm:t>
        <a:bodyPr/>
        <a:lstStyle/>
        <a:p>
          <a:endParaRPr lang="ru-RU"/>
        </a:p>
      </dgm:t>
    </dgm:pt>
    <dgm:pt modelId="{F79094F7-7585-41FF-BC6A-7CE74332E511}" type="pres">
      <dgm:prSet presAssocID="{62DDB83C-0A16-447D-A649-D4BB4062BA61}" presName="childTextBox" presStyleLbl="fgAccFollowNode1" presStyleIdx="5" presStyleCnt="12" custScaleX="10000">
        <dgm:presLayoutVars>
          <dgm:bulletEnabled val="1"/>
        </dgm:presLayoutVars>
      </dgm:prSet>
      <dgm:spPr/>
      <dgm:t>
        <a:bodyPr/>
        <a:lstStyle/>
        <a:p>
          <a:endParaRPr lang="ru-RU"/>
        </a:p>
      </dgm:t>
    </dgm:pt>
    <dgm:pt modelId="{4B6059A1-82E7-4A2E-B286-7638D54A9F93}" type="pres">
      <dgm:prSet presAssocID="{A841602F-D40B-463E-B633-96A5C26EF80D}" presName="childTextBox" presStyleLbl="fgAccFollowNode1" presStyleIdx="6" presStyleCnt="12" custScaleX="10000">
        <dgm:presLayoutVars>
          <dgm:bulletEnabled val="1"/>
        </dgm:presLayoutVars>
      </dgm:prSet>
      <dgm:spPr/>
      <dgm:t>
        <a:bodyPr/>
        <a:lstStyle/>
        <a:p>
          <a:endParaRPr lang="ru-RU"/>
        </a:p>
      </dgm:t>
    </dgm:pt>
    <dgm:pt modelId="{BBB33B7C-0619-41E5-91CA-2DE61E1549FB}" type="pres">
      <dgm:prSet presAssocID="{5A8D2579-74D9-429B-96A4-0E9EC159CB28}" presName="childTextBox" presStyleLbl="fgAccFollowNode1" presStyleIdx="7" presStyleCnt="12" custScaleX="10000">
        <dgm:presLayoutVars>
          <dgm:bulletEnabled val="1"/>
        </dgm:presLayoutVars>
      </dgm:prSet>
      <dgm:spPr/>
      <dgm:t>
        <a:bodyPr/>
        <a:lstStyle/>
        <a:p>
          <a:endParaRPr lang="ru-RU"/>
        </a:p>
      </dgm:t>
    </dgm:pt>
    <dgm:pt modelId="{383B9349-8A2D-4733-B1E0-980C090CD5F5}" type="pres">
      <dgm:prSet presAssocID="{F76B1136-5CE0-4A83-98B3-3944A639F0B2}" presName="childTextBox" presStyleLbl="fgAccFollowNode1" presStyleIdx="8" presStyleCnt="12" custScaleX="10000">
        <dgm:presLayoutVars>
          <dgm:bulletEnabled val="1"/>
        </dgm:presLayoutVars>
      </dgm:prSet>
      <dgm:spPr/>
      <dgm:t>
        <a:bodyPr/>
        <a:lstStyle/>
        <a:p>
          <a:endParaRPr lang="ru-RU"/>
        </a:p>
      </dgm:t>
    </dgm:pt>
    <dgm:pt modelId="{AFB47BFC-9F6A-4771-83B6-08C7B2AFB528}" type="pres">
      <dgm:prSet presAssocID="{0EC332EE-B8D9-4DBD-9A71-BE57BFDF6CAB}" presName="childTextBox" presStyleLbl="fgAccFollowNode1" presStyleIdx="9" presStyleCnt="12" custScaleX="10000">
        <dgm:presLayoutVars>
          <dgm:bulletEnabled val="1"/>
        </dgm:presLayoutVars>
      </dgm:prSet>
      <dgm:spPr/>
      <dgm:t>
        <a:bodyPr/>
        <a:lstStyle/>
        <a:p>
          <a:endParaRPr lang="ru-RU"/>
        </a:p>
      </dgm:t>
    </dgm:pt>
    <dgm:pt modelId="{23A718A7-03F3-41B8-A086-9C48E8FEF258}" type="pres">
      <dgm:prSet presAssocID="{9024BFE7-1862-49B1-B637-E96687F841B0}" presName="childTextBox" presStyleLbl="fgAccFollowNode1" presStyleIdx="10" presStyleCnt="12" custScaleX="10000">
        <dgm:presLayoutVars>
          <dgm:bulletEnabled val="1"/>
        </dgm:presLayoutVars>
      </dgm:prSet>
      <dgm:spPr/>
      <dgm:t>
        <a:bodyPr/>
        <a:lstStyle/>
        <a:p>
          <a:endParaRPr lang="ru-RU"/>
        </a:p>
      </dgm:t>
    </dgm:pt>
    <dgm:pt modelId="{7BADE819-F343-4E0F-8DE1-327044AC2861}" type="pres">
      <dgm:prSet presAssocID="{63EF1D77-F82B-4F3F-8392-896DCFD10849}" presName="childTextBox" presStyleLbl="fgAccFollowNode1" presStyleIdx="11" presStyleCnt="12" custScaleX="10000">
        <dgm:presLayoutVars>
          <dgm:bulletEnabled val="1"/>
        </dgm:presLayoutVars>
      </dgm:prSet>
      <dgm:spPr/>
      <dgm:t>
        <a:bodyPr/>
        <a:lstStyle/>
        <a:p>
          <a:endParaRPr lang="ru-RU"/>
        </a:p>
      </dgm:t>
    </dgm:pt>
  </dgm:ptLst>
  <dgm:cxnLst>
    <dgm:cxn modelId="{10A0B680-F5EF-44B8-93E5-A93CFD8EDAE6}" type="presOf" srcId="{AE98602E-129D-4EB2-97E7-5295C2F82003}" destId="{B5AB1F87-E9A6-47DD-AA2A-2D45E076A0C1}" srcOrd="0" destOrd="0" presId="urn:microsoft.com/office/officeart/2005/8/layout/process4"/>
    <dgm:cxn modelId="{5F154A45-AAC5-4086-9A1D-F90B023E7987}" type="presOf" srcId="{0EC332EE-B8D9-4DBD-9A71-BE57BFDF6CAB}" destId="{AFB47BFC-9F6A-4771-83B6-08C7B2AFB528}" srcOrd="0" destOrd="0" presId="urn:microsoft.com/office/officeart/2005/8/layout/process4"/>
    <dgm:cxn modelId="{5FBB0F5B-2566-4534-9EE6-FC6DCB1C959E}" type="presOf" srcId="{F76B1136-5CE0-4A83-98B3-3944A639F0B2}" destId="{383B9349-8A2D-4733-B1E0-980C090CD5F5}" srcOrd="0" destOrd="0" presId="urn:microsoft.com/office/officeart/2005/8/layout/process4"/>
    <dgm:cxn modelId="{A9EAC895-8BD9-4DB7-BE16-94EE97704C13}" type="presOf" srcId="{8017A00A-F1BA-45BE-B143-4527C7E1800B}" destId="{6195BFC5-A9BF-4D25-BE7D-127AA4C50556}" srcOrd="1" destOrd="0" presId="urn:microsoft.com/office/officeart/2005/8/layout/process4"/>
    <dgm:cxn modelId="{313801FD-36F9-4DCB-BFDA-EF103790A87B}" type="presOf" srcId="{63EF1D77-F82B-4F3F-8392-896DCFD10849}" destId="{7BADE819-F343-4E0F-8DE1-327044AC2861}" srcOrd="0" destOrd="0" presId="urn:microsoft.com/office/officeart/2005/8/layout/process4"/>
    <dgm:cxn modelId="{DA3100BB-20C2-4D7B-89C1-1ABAF40EA105}" srcId="{AE98602E-129D-4EB2-97E7-5295C2F82003}" destId="{8017A00A-F1BA-45BE-B143-4527C7E1800B}" srcOrd="0" destOrd="0" parTransId="{2D839A96-BCCD-48DA-8B22-6DA6BD8C4B05}" sibTransId="{9CE25FE5-E19D-4514-843B-D74CF7BDA39B}"/>
    <dgm:cxn modelId="{6CF0C3D3-9C66-4B01-AC5F-5447EFCCC81C}" srcId="{8017A00A-F1BA-45BE-B143-4527C7E1800B}" destId="{22AB8C72-EB1D-4DD0-A5FB-CB4949336473}" srcOrd="0" destOrd="0" parTransId="{F24C0DCF-99BA-40D3-B5DE-20A01B70A7B5}" sibTransId="{29454E24-D65C-404A-8C2C-36F9C582F1B7}"/>
    <dgm:cxn modelId="{2917C036-8644-4B42-9133-F73ECBDC0AE7}" srcId="{8017A00A-F1BA-45BE-B143-4527C7E1800B}" destId="{5A8D2579-74D9-429B-96A4-0E9EC159CB28}" srcOrd="7" destOrd="0" parTransId="{40FAC22E-975D-49D0-9542-CB4B0E45CA2D}" sibTransId="{626741B1-F1D8-4F26-9CC2-28D0508C2771}"/>
    <dgm:cxn modelId="{E8192615-1FE9-4EE7-9214-B1A23C82E029}" srcId="{8017A00A-F1BA-45BE-B143-4527C7E1800B}" destId="{F76B1136-5CE0-4A83-98B3-3944A639F0B2}" srcOrd="8" destOrd="0" parTransId="{ED9E9B0D-070A-4053-8BCF-3E2BEC6B5A7D}" sibTransId="{5F0B0AD8-E3D3-45C1-977E-C64401689755}"/>
    <dgm:cxn modelId="{8C300605-BBF2-4E9D-8C83-1A28EC6A50A5}" type="presOf" srcId="{9024BFE7-1862-49B1-B637-E96687F841B0}" destId="{23A718A7-03F3-41B8-A086-9C48E8FEF258}" srcOrd="0" destOrd="0" presId="urn:microsoft.com/office/officeart/2005/8/layout/process4"/>
    <dgm:cxn modelId="{727C015B-50CB-48E9-849D-B4E51A1D2AF0}" type="presOf" srcId="{F56449A7-05AB-43E6-8E87-5C13B5384C00}" destId="{B5A38CD2-E8C4-431E-9EB4-09D21550A22B}" srcOrd="0" destOrd="0" presId="urn:microsoft.com/office/officeart/2005/8/layout/process4"/>
    <dgm:cxn modelId="{47DAFA52-BAE4-40B9-90A0-71479560FEBE}" srcId="{8017A00A-F1BA-45BE-B143-4527C7E1800B}" destId="{D0506F62-1C16-4FE6-952C-CE8456BAAF1D}" srcOrd="2" destOrd="0" parTransId="{42F1DF47-7D3A-4924-A520-6461B89719E4}" sibTransId="{6B0A716C-083C-423A-A435-041F1A172E29}"/>
    <dgm:cxn modelId="{ACAD406F-2771-4DFA-BB2F-874052C71852}" type="presOf" srcId="{2D4E624C-5493-4D5E-BFA4-EB228370DC8C}" destId="{F0FE5F28-B5FA-49A4-A489-12EDE7B77505}" srcOrd="0" destOrd="0" presId="urn:microsoft.com/office/officeart/2005/8/layout/process4"/>
    <dgm:cxn modelId="{7383AF60-470B-48F3-B368-2DD70D52820E}" type="presOf" srcId="{5A8D2579-74D9-429B-96A4-0E9EC159CB28}" destId="{BBB33B7C-0619-41E5-91CA-2DE61E1549FB}" srcOrd="0" destOrd="0" presId="urn:microsoft.com/office/officeart/2005/8/layout/process4"/>
    <dgm:cxn modelId="{91CF285B-38AE-4C72-B9CB-8214E671A9C5}" type="presOf" srcId="{D0506F62-1C16-4FE6-952C-CE8456BAAF1D}" destId="{F8FF8DEC-7952-4579-BC35-C7657130FB1D}" srcOrd="0" destOrd="0" presId="urn:microsoft.com/office/officeart/2005/8/layout/process4"/>
    <dgm:cxn modelId="{01D50BF1-1EBD-426E-819F-BD34CDE84292}" srcId="{8017A00A-F1BA-45BE-B143-4527C7E1800B}" destId="{62DDB83C-0A16-447D-A649-D4BB4062BA61}" srcOrd="5" destOrd="0" parTransId="{1FCC15DF-5A54-41FA-9F5B-7BE881EF64DA}" sibTransId="{C5CDC01C-0A39-4DBE-8472-B943E949DB65}"/>
    <dgm:cxn modelId="{F28E0847-74B4-4617-A440-9785DDB89B1B}" srcId="{8017A00A-F1BA-45BE-B143-4527C7E1800B}" destId="{63EF1D77-F82B-4F3F-8392-896DCFD10849}" srcOrd="11" destOrd="0" parTransId="{18A0D57B-C5D2-4951-AC76-D8F8E7C364AB}" sibTransId="{7654D8B9-6805-4001-B068-0D1BA3BAC030}"/>
    <dgm:cxn modelId="{B15D17D0-0E62-48AD-978A-9DAC22A129A3}" type="presOf" srcId="{A841602F-D40B-463E-B633-96A5C26EF80D}" destId="{4B6059A1-82E7-4A2E-B286-7638D54A9F93}" srcOrd="0" destOrd="0" presId="urn:microsoft.com/office/officeart/2005/8/layout/process4"/>
    <dgm:cxn modelId="{B7242FA2-5E64-41BC-A4D4-D2281A0CF43B}" type="presOf" srcId="{8017A00A-F1BA-45BE-B143-4527C7E1800B}" destId="{DE8F16A4-6616-4A9B-937C-6E0DEB2E58B7}" srcOrd="0" destOrd="0" presId="urn:microsoft.com/office/officeart/2005/8/layout/process4"/>
    <dgm:cxn modelId="{16648829-402D-4698-90B9-03E6DA006690}" srcId="{8017A00A-F1BA-45BE-B143-4527C7E1800B}" destId="{A841602F-D40B-463E-B633-96A5C26EF80D}" srcOrd="6" destOrd="0" parTransId="{A033BC24-6361-4FDA-8501-1780F9F72AFE}" sibTransId="{83B31798-7114-42F1-90CA-08BCC14BA07C}"/>
    <dgm:cxn modelId="{14878BEC-FD8E-4EA8-83E4-F28657317DC3}" srcId="{8017A00A-F1BA-45BE-B143-4527C7E1800B}" destId="{9024BFE7-1862-49B1-B637-E96687F841B0}" srcOrd="10" destOrd="0" parTransId="{03F4475B-307B-4220-AA53-0E98F0611052}" sibTransId="{EB07B1A8-2B07-4AAD-B3BA-934A63338E70}"/>
    <dgm:cxn modelId="{F09BBCAC-21C3-4E5E-8941-8106A50637C5}" srcId="{8017A00A-F1BA-45BE-B143-4527C7E1800B}" destId="{0EC332EE-B8D9-4DBD-9A71-BE57BFDF6CAB}" srcOrd="9" destOrd="0" parTransId="{C5532AAD-B895-491A-801B-18AC804B9071}" sibTransId="{328EC379-8344-43A0-ADE9-399157FD917F}"/>
    <dgm:cxn modelId="{69216264-6112-4DFC-BDC3-4E9D1E4AC2A2}" type="presOf" srcId="{22AB8C72-EB1D-4DD0-A5FB-CB4949336473}" destId="{E448D9EB-6D8B-4571-B017-5E64E10B25AF}" srcOrd="0" destOrd="0" presId="urn:microsoft.com/office/officeart/2005/8/layout/process4"/>
    <dgm:cxn modelId="{7CE4E232-4287-4926-9757-071B5D39B58E}" srcId="{8017A00A-F1BA-45BE-B143-4527C7E1800B}" destId="{C647727A-180A-49D0-8472-E66E00C138EB}" srcOrd="3" destOrd="0" parTransId="{850B704B-9294-41BC-8BA0-9E89131CD58D}" sibTransId="{A96CCE84-F21E-4B87-8EBF-81A6DFFBAC60}"/>
    <dgm:cxn modelId="{4A538060-9942-45D8-B2A8-DD34BC462C1C}" srcId="{8017A00A-F1BA-45BE-B143-4527C7E1800B}" destId="{2D4E624C-5493-4D5E-BFA4-EB228370DC8C}" srcOrd="1" destOrd="0" parTransId="{5CD3D46D-E319-4E11-8919-4D9C1A14965F}" sibTransId="{0D86E796-F42C-44D2-85B4-FF0B35ED1659}"/>
    <dgm:cxn modelId="{48CF9C4D-0CA4-48D9-95FC-E60AF90DA71E}" type="presOf" srcId="{C647727A-180A-49D0-8472-E66E00C138EB}" destId="{FE5670C3-0FC0-42C6-BE3F-4C2B83D2097D}" srcOrd="0" destOrd="0" presId="urn:microsoft.com/office/officeart/2005/8/layout/process4"/>
    <dgm:cxn modelId="{A021F585-A8F8-4B75-89AA-108238BC8846}" type="presOf" srcId="{62DDB83C-0A16-447D-A649-D4BB4062BA61}" destId="{F79094F7-7585-41FF-BC6A-7CE74332E511}" srcOrd="0" destOrd="0" presId="urn:microsoft.com/office/officeart/2005/8/layout/process4"/>
    <dgm:cxn modelId="{A2B54F52-CF2B-40AA-A660-BE5CA82D4D78}" srcId="{8017A00A-F1BA-45BE-B143-4527C7E1800B}" destId="{F56449A7-05AB-43E6-8E87-5C13B5384C00}" srcOrd="4" destOrd="0" parTransId="{32C9F88D-7E32-4AF4-B221-1772C7A3F7DB}" sibTransId="{B748D6C1-4BC4-453D-A53A-6D7C04E12C0E}"/>
    <dgm:cxn modelId="{0FDB8F98-B73E-44D0-8600-A459DF4CF8A3}" type="presParOf" srcId="{B5AB1F87-E9A6-47DD-AA2A-2D45E076A0C1}" destId="{09372688-2FA4-4251-967D-FBD51DACD8C7}" srcOrd="0" destOrd="0" presId="urn:microsoft.com/office/officeart/2005/8/layout/process4"/>
    <dgm:cxn modelId="{2624E55B-F0FD-4714-9BF5-E7D92928B8DD}" type="presParOf" srcId="{09372688-2FA4-4251-967D-FBD51DACD8C7}" destId="{DE8F16A4-6616-4A9B-937C-6E0DEB2E58B7}" srcOrd="0" destOrd="0" presId="urn:microsoft.com/office/officeart/2005/8/layout/process4"/>
    <dgm:cxn modelId="{E7F6FBE6-7F7A-41AC-8680-2E6E6DAC9A79}" type="presParOf" srcId="{09372688-2FA4-4251-967D-FBD51DACD8C7}" destId="{6195BFC5-A9BF-4D25-BE7D-127AA4C50556}" srcOrd="1" destOrd="0" presId="urn:microsoft.com/office/officeart/2005/8/layout/process4"/>
    <dgm:cxn modelId="{599971A7-1E48-4E7C-91C3-22A79A1B76A8}" type="presParOf" srcId="{09372688-2FA4-4251-967D-FBD51DACD8C7}" destId="{6E0FBB46-CA03-47F4-982F-9CE7DC6191EB}" srcOrd="2" destOrd="0" presId="urn:microsoft.com/office/officeart/2005/8/layout/process4"/>
    <dgm:cxn modelId="{CA18825A-A9AB-4ED4-8DE9-ACE274949EDC}" type="presParOf" srcId="{6E0FBB46-CA03-47F4-982F-9CE7DC6191EB}" destId="{E448D9EB-6D8B-4571-B017-5E64E10B25AF}" srcOrd="0" destOrd="0" presId="urn:microsoft.com/office/officeart/2005/8/layout/process4"/>
    <dgm:cxn modelId="{3A94DC2D-B8AE-4666-9D6B-5F6D19C5C070}" type="presParOf" srcId="{6E0FBB46-CA03-47F4-982F-9CE7DC6191EB}" destId="{F0FE5F28-B5FA-49A4-A489-12EDE7B77505}" srcOrd="1" destOrd="0" presId="urn:microsoft.com/office/officeart/2005/8/layout/process4"/>
    <dgm:cxn modelId="{CE95AD0D-EDB3-4422-AC34-057A6D5A99B3}" type="presParOf" srcId="{6E0FBB46-CA03-47F4-982F-9CE7DC6191EB}" destId="{F8FF8DEC-7952-4579-BC35-C7657130FB1D}" srcOrd="2" destOrd="0" presId="urn:microsoft.com/office/officeart/2005/8/layout/process4"/>
    <dgm:cxn modelId="{3CFEC47F-2006-4D39-BD7C-09946363C4FA}" type="presParOf" srcId="{6E0FBB46-CA03-47F4-982F-9CE7DC6191EB}" destId="{FE5670C3-0FC0-42C6-BE3F-4C2B83D2097D}" srcOrd="3" destOrd="0" presId="urn:microsoft.com/office/officeart/2005/8/layout/process4"/>
    <dgm:cxn modelId="{E19C40A2-70FA-49C2-A0DE-F7285FF76800}" type="presParOf" srcId="{6E0FBB46-CA03-47F4-982F-9CE7DC6191EB}" destId="{B5A38CD2-E8C4-431E-9EB4-09D21550A22B}" srcOrd="4" destOrd="0" presId="urn:microsoft.com/office/officeart/2005/8/layout/process4"/>
    <dgm:cxn modelId="{24A6CF1C-EF3C-4067-A796-2E57EADC4AC1}" type="presParOf" srcId="{6E0FBB46-CA03-47F4-982F-9CE7DC6191EB}" destId="{F79094F7-7585-41FF-BC6A-7CE74332E511}" srcOrd="5" destOrd="0" presId="urn:microsoft.com/office/officeart/2005/8/layout/process4"/>
    <dgm:cxn modelId="{31E30878-DD3D-45F9-A725-011BEED439F4}" type="presParOf" srcId="{6E0FBB46-CA03-47F4-982F-9CE7DC6191EB}" destId="{4B6059A1-82E7-4A2E-B286-7638D54A9F93}" srcOrd="6" destOrd="0" presId="urn:microsoft.com/office/officeart/2005/8/layout/process4"/>
    <dgm:cxn modelId="{32C2DDDF-BE4C-4EA3-9DE0-8E2CF93482E0}" type="presParOf" srcId="{6E0FBB46-CA03-47F4-982F-9CE7DC6191EB}" destId="{BBB33B7C-0619-41E5-91CA-2DE61E1549FB}" srcOrd="7" destOrd="0" presId="urn:microsoft.com/office/officeart/2005/8/layout/process4"/>
    <dgm:cxn modelId="{34AA0AD8-0EFC-4247-B043-A5ECDB2EABF0}" type="presParOf" srcId="{6E0FBB46-CA03-47F4-982F-9CE7DC6191EB}" destId="{383B9349-8A2D-4733-B1E0-980C090CD5F5}" srcOrd="8" destOrd="0" presId="urn:microsoft.com/office/officeart/2005/8/layout/process4"/>
    <dgm:cxn modelId="{7D4A6E18-52B7-4E16-9A22-699F5EC94063}" type="presParOf" srcId="{6E0FBB46-CA03-47F4-982F-9CE7DC6191EB}" destId="{AFB47BFC-9F6A-4771-83B6-08C7B2AFB528}" srcOrd="9" destOrd="0" presId="urn:microsoft.com/office/officeart/2005/8/layout/process4"/>
    <dgm:cxn modelId="{03D4280F-5D93-4D78-B328-732BE6083C73}" type="presParOf" srcId="{6E0FBB46-CA03-47F4-982F-9CE7DC6191EB}" destId="{23A718A7-03F3-41B8-A086-9C48E8FEF258}" srcOrd="10" destOrd="0" presId="urn:microsoft.com/office/officeart/2005/8/layout/process4"/>
    <dgm:cxn modelId="{80F418B2-80B7-470C-BDF2-EFEB0AA4AC3F}" type="presParOf" srcId="{6E0FBB46-CA03-47F4-982F-9CE7DC6191EB}" destId="{7BADE819-F343-4E0F-8DE1-327044AC2861}" srcOrd="11" destOrd="0" presId="urn:microsoft.com/office/officeart/2005/8/layout/process4"/>
  </dgm:cxnLst>
  <dgm:bg/>
  <dgm:whole/>
  <dgm:extLst>
    <a:ext uri="http://schemas.microsoft.com/office/drawing/2008/diagram">
      <dsp:dataModelExt xmlns:dsp="http://schemas.microsoft.com/office/drawing/2008/diagram" xmlns="" relId="rId9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308</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80C32EE3-4647-445F-9635-B70BACACF028}" type="presOf" srcId="{AE98602E-129D-4EB2-97E7-5295C2F82003}" destId="{B5AB1F87-E9A6-47DD-AA2A-2D45E076A0C1}" srcOrd="0" destOrd="0" presId="urn:microsoft.com/office/officeart/2005/8/layout/process4"/>
    <dgm:cxn modelId="{73449044-CF14-4447-BBE2-12A7D86079D5}" type="presOf" srcId="{7C2D4318-4860-43C2-87C8-9E1069E4F92A}" destId="{30DF0D08-2D74-48B6-95BF-CE785E5EE7CC}" srcOrd="0" destOrd="0" presId="urn:microsoft.com/office/officeart/2005/8/layout/process4"/>
    <dgm:cxn modelId="{C2245A90-246A-4856-8220-1CDEB05EC949}" type="presParOf" srcId="{B5AB1F87-E9A6-47DD-AA2A-2D45E076A0C1}" destId="{3F8A6A4F-C611-44BB-949A-B4507F353601}" srcOrd="0" destOrd="0" presId="urn:microsoft.com/office/officeart/2005/8/layout/process4"/>
    <dgm:cxn modelId="{B0176EDA-4BA0-442F-8520-C0CA9C3FFC6A}"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9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3 Rig</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C2110065-568C-4098-8E0D-54ACCCF064AC}" type="presOf" srcId="{AE98602E-129D-4EB2-97E7-5295C2F82003}" destId="{B5AB1F87-E9A6-47DD-AA2A-2D45E076A0C1}" srcOrd="0" destOrd="0" presId="urn:microsoft.com/office/officeart/2005/8/layout/process4"/>
    <dgm:cxn modelId="{CEEB18A1-7B03-4A3B-80A1-D6FE9B708498}" type="presOf" srcId="{7C2D4318-4860-43C2-87C8-9E1069E4F92A}" destId="{30DF0D08-2D74-48B6-95BF-CE785E5EE7CC}" srcOrd="0" destOrd="0" presId="urn:microsoft.com/office/officeart/2005/8/layout/process4"/>
    <dgm:cxn modelId="{AF4045B0-8993-41A7-B729-F4F269FFC449}" type="presParOf" srcId="{B5AB1F87-E9A6-47DD-AA2A-2D45E076A0C1}" destId="{3F8A6A4F-C611-44BB-949A-B4507F353601}" srcOrd="0" destOrd="0" presId="urn:microsoft.com/office/officeart/2005/8/layout/process4"/>
    <dgm:cxn modelId="{369D93C8-EC2E-4BC1-8549-412BF0A76BC4}"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306</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E594B8B8-351F-40CE-BA54-BC8D84ADABD6}" type="presOf" srcId="{7C2D4318-4860-43C2-87C8-9E1069E4F92A}" destId="{30DF0D08-2D74-48B6-95BF-CE785E5EE7CC}" srcOrd="0" destOrd="0" presId="urn:microsoft.com/office/officeart/2005/8/layout/process4"/>
    <dgm:cxn modelId="{9C70F4D3-87F1-435C-9960-F485F8D97DF6}" type="presOf" srcId="{AE98602E-129D-4EB2-97E7-5295C2F82003}" destId="{B5AB1F87-E9A6-47DD-AA2A-2D45E076A0C1}" srcOrd="0" destOrd="0" presId="urn:microsoft.com/office/officeart/2005/8/layout/process4"/>
    <dgm:cxn modelId="{DA477A96-D76E-426C-A019-2841C9CDFA9E}" type="presParOf" srcId="{B5AB1F87-E9A6-47DD-AA2A-2D45E076A0C1}" destId="{3F8A6A4F-C611-44BB-949A-B4507F353601}" srcOrd="0" destOrd="0" presId="urn:microsoft.com/office/officeart/2005/8/layout/process4"/>
    <dgm:cxn modelId="{100B5A04-8880-4A14-B481-77601D1C602B}"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0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315</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C01F3434-F5F4-4FCB-A0B9-948B8A70D368}" type="presOf" srcId="{AE98602E-129D-4EB2-97E7-5295C2F82003}" destId="{B5AB1F87-E9A6-47DD-AA2A-2D45E076A0C1}" srcOrd="0" destOrd="0" presId="urn:microsoft.com/office/officeart/2005/8/layout/process4"/>
    <dgm:cxn modelId="{BDC510B1-BFBA-4C9D-89DB-9FC98E735E1A}" type="presOf" srcId="{7C2D4318-4860-43C2-87C8-9E1069E4F92A}" destId="{30DF0D08-2D74-48B6-95BF-CE785E5EE7CC}" srcOrd="0" destOrd="0" presId="urn:microsoft.com/office/officeart/2005/8/layout/process4"/>
    <dgm:cxn modelId="{3576E6FE-3B95-43B9-BBAA-9A7EFB788E43}" type="presParOf" srcId="{B5AB1F87-E9A6-47DD-AA2A-2D45E076A0C1}" destId="{3F8A6A4F-C611-44BB-949A-B4507F353601}" srcOrd="0" destOrd="0" presId="urn:microsoft.com/office/officeart/2005/8/layout/process4"/>
    <dgm:cxn modelId="{2AD03EB1-18B8-4CD2-8E5B-194EEBF6296D}"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0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316</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4E0CCF32-485C-4320-97F9-8A9B70A0BDF3}" type="presOf" srcId="{7C2D4318-4860-43C2-87C8-9E1069E4F92A}" destId="{30DF0D08-2D74-48B6-95BF-CE785E5EE7CC}" srcOrd="0" destOrd="0" presId="urn:microsoft.com/office/officeart/2005/8/layout/process4"/>
    <dgm:cxn modelId="{6A26056D-6A0F-463B-859B-9AAE49FF051B}" type="presOf" srcId="{AE98602E-129D-4EB2-97E7-5295C2F82003}" destId="{B5AB1F87-E9A6-47DD-AA2A-2D45E076A0C1}" srcOrd="0" destOrd="0" presId="urn:microsoft.com/office/officeart/2005/8/layout/process4"/>
    <dgm:cxn modelId="{E4A94458-ED7B-47AE-A252-5C8A435DFAF4}" type="presParOf" srcId="{B5AB1F87-E9A6-47DD-AA2A-2D45E076A0C1}" destId="{3F8A6A4F-C611-44BB-949A-B4507F353601}" srcOrd="0" destOrd="0" presId="urn:microsoft.com/office/officeart/2005/8/layout/process4"/>
    <dgm:cxn modelId="{0949B11F-A8F4-46BD-9EC5-D25C4EB67ED8}"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309</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A48FF04B-2019-4318-8B70-8A86F9F250F0}" type="presOf" srcId="{7C2D4318-4860-43C2-87C8-9E1069E4F92A}" destId="{30DF0D08-2D74-48B6-95BF-CE785E5EE7CC}" srcOrd="0" destOrd="0" presId="urn:microsoft.com/office/officeart/2005/8/layout/process4"/>
    <dgm:cxn modelId="{B9B949EF-3748-46AA-8B80-49377F4F0D3D}" type="presOf" srcId="{AE98602E-129D-4EB2-97E7-5295C2F82003}" destId="{B5AB1F87-E9A6-47DD-AA2A-2D45E076A0C1}" srcOrd="0" destOrd="0" presId="urn:microsoft.com/office/officeart/2005/8/layout/process4"/>
    <dgm:cxn modelId="{18AD7370-A649-48FB-8F06-52AB25908F3C}" type="presParOf" srcId="{B5AB1F87-E9A6-47DD-AA2A-2D45E076A0C1}" destId="{3F8A6A4F-C611-44BB-949A-B4507F353601}" srcOrd="0" destOrd="0" presId="urn:microsoft.com/office/officeart/2005/8/layout/process4"/>
    <dgm:cxn modelId="{E768CF9F-F3F8-40E1-B3C8-7A62BF1E359A}"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1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Well 307</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B2A8DEDF-76D4-4C2C-A392-59F78AACED5D}" type="presOf" srcId="{AE98602E-129D-4EB2-97E7-5295C2F82003}" destId="{B5AB1F87-E9A6-47DD-AA2A-2D45E076A0C1}" srcOrd="0" destOrd="0" presId="urn:microsoft.com/office/officeart/2005/8/layout/process4"/>
    <dgm:cxn modelId="{FCDE6822-78D0-4058-B298-20E068A3712A}" type="presOf" srcId="{7C2D4318-4860-43C2-87C8-9E1069E4F92A}" destId="{30DF0D08-2D74-48B6-95BF-CE785E5EE7CC}" srcOrd="0" destOrd="0" presId="urn:microsoft.com/office/officeart/2005/8/layout/process4"/>
    <dgm:cxn modelId="{49DF0375-FCCB-4666-B368-C991B5BFC33F}" type="presParOf" srcId="{B5AB1F87-E9A6-47DD-AA2A-2D45E076A0C1}" destId="{3F8A6A4F-C611-44BB-949A-B4507F353601}" srcOrd="0" destOrd="0" presId="urn:microsoft.com/office/officeart/2005/8/layout/process4"/>
    <dgm:cxn modelId="{A485AF27-F685-4FEF-8814-7AF56FEB5C17}"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2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7C2D4318-4860-43C2-87C8-9E1069E4F92A}">
      <dgm:prSet phldrT="[Текст]" custT="1"/>
      <dgm:spPr/>
      <dgm:t>
        <a:bodyPr/>
        <a:lstStyle/>
        <a:p>
          <a:r>
            <a:rPr lang="en-US" sz="1400" b="1" dirty="0" smtClean="0">
              <a:latin typeface="Candara" pitchFamily="34" charset="0"/>
            </a:rPr>
            <a:t>2 Rig</a:t>
          </a:r>
          <a:endParaRPr lang="ru-RU" sz="1400" b="1" dirty="0">
            <a:latin typeface="Candara" pitchFamily="34" charset="0"/>
          </a:endParaRPr>
        </a:p>
      </dgm:t>
    </dgm:pt>
    <dgm:pt modelId="{5085C073-F6B3-4EE0-A778-10606E1AA33C}" type="parTrans" cxnId="{1F504579-BA1B-4B33-99EE-35F9E0C0AE41}">
      <dgm:prSet/>
      <dgm:spPr/>
      <dgm:t>
        <a:bodyPr/>
        <a:lstStyle/>
        <a:p>
          <a:endParaRPr lang="ru-RU"/>
        </a:p>
      </dgm:t>
    </dgm:pt>
    <dgm:pt modelId="{9E316275-C666-477C-BCA9-C1CDB9109074}" type="sibTrans" cxnId="{1F504579-BA1B-4B33-99EE-35F9E0C0AE41}">
      <dgm:prSet/>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 modelId="{3F8A6A4F-C611-44BB-949A-B4507F353601}" type="pres">
      <dgm:prSet presAssocID="{7C2D4318-4860-43C2-87C8-9E1069E4F92A}" presName="boxAndChildren" presStyleCnt="0"/>
      <dgm:spPr/>
    </dgm:pt>
    <dgm:pt modelId="{30DF0D08-2D74-48B6-95BF-CE785E5EE7CC}" type="pres">
      <dgm:prSet presAssocID="{7C2D4318-4860-43C2-87C8-9E1069E4F92A}" presName="parentTextBox" presStyleLbl="node1" presStyleIdx="0" presStyleCnt="1" custLinFactNeighborY="-16732"/>
      <dgm:spPr>
        <a:prstGeom prst="downArrowCallout">
          <a:avLst/>
        </a:prstGeom>
      </dgm:spPr>
      <dgm:t>
        <a:bodyPr/>
        <a:lstStyle/>
        <a:p>
          <a:endParaRPr lang="ru-RU"/>
        </a:p>
      </dgm:t>
    </dgm:pt>
  </dgm:ptLst>
  <dgm:cxnLst>
    <dgm:cxn modelId="{1F504579-BA1B-4B33-99EE-35F9E0C0AE41}" srcId="{AE98602E-129D-4EB2-97E7-5295C2F82003}" destId="{7C2D4318-4860-43C2-87C8-9E1069E4F92A}" srcOrd="0" destOrd="0" parTransId="{5085C073-F6B3-4EE0-A778-10606E1AA33C}" sibTransId="{9E316275-C666-477C-BCA9-C1CDB9109074}"/>
    <dgm:cxn modelId="{D8664AD9-7880-468F-A9D2-43B813645FAF}" type="presOf" srcId="{7C2D4318-4860-43C2-87C8-9E1069E4F92A}" destId="{30DF0D08-2D74-48B6-95BF-CE785E5EE7CC}" srcOrd="0" destOrd="0" presId="urn:microsoft.com/office/officeart/2005/8/layout/process4"/>
    <dgm:cxn modelId="{5C7642F6-CDCF-4322-9EFE-26DCE8CC7807}" type="presOf" srcId="{AE98602E-129D-4EB2-97E7-5295C2F82003}" destId="{B5AB1F87-E9A6-47DD-AA2A-2D45E076A0C1}" srcOrd="0" destOrd="0" presId="urn:microsoft.com/office/officeart/2005/8/layout/process4"/>
    <dgm:cxn modelId="{C5A17045-2FD8-4905-934E-06C088467ED8}" type="presParOf" srcId="{B5AB1F87-E9A6-47DD-AA2A-2D45E076A0C1}" destId="{3F8A6A4F-C611-44BB-949A-B4507F353601}" srcOrd="0" destOrd="0" presId="urn:microsoft.com/office/officeart/2005/8/layout/process4"/>
    <dgm:cxn modelId="{16EAA8E6-6462-4006-955D-91655E005AE8}" type="presParOf" srcId="{3F8A6A4F-C611-44BB-949A-B4507F353601}" destId="{30DF0D08-2D74-48B6-95BF-CE785E5EE7CC}" srcOrd="0" destOrd="0" presId="urn:microsoft.com/office/officeart/2005/8/layout/process4"/>
  </dgm:cxnLst>
  <dgm:bg/>
  <dgm:whole/>
  <dgm:extLst>
    <a:ext uri="http://schemas.microsoft.com/office/drawing/2008/diagram">
      <dsp:dataModelExt xmlns:dsp="http://schemas.microsoft.com/office/drawing/2008/diagram" xmlns="" relId="rId12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4C375C75-0FE4-41DD-879B-C4863E3B33F7}"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3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0C26A4E6-8F3B-45C3-8151-4592B47AC80B}"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3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5BFBDD65-5C26-4452-A239-5F4289DF2D97}"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4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007B3697-66B1-4587-9AAD-32A382C04F35}"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4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FADDB1A6-FB9A-485A-B0BF-584D51C27D28}"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9521C0F8-444E-4211-9F89-9D9CE8F05CCF}"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5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1F2F7C76-0FC5-4042-8117-4973A9BE1AE7}"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5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C1A41E49-15FD-4DDD-A43F-90A674992A8B}"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16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D5CCEB07-B699-44BC-B125-2A9F63B4B424}"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7CF3F77A-97F7-4FE0-A25E-D01FC6BF9544}"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882A104E-59AF-428F-A545-701391DD9495}"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1B1553EA-7B82-4644-901B-DA1D3B1B7B8A}"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95C5707D-BF77-4E34-99A5-BEA5C692AE04}"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4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98602E-129D-4EB2-97E7-5295C2F82003}"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B5AB1F87-E9A6-47DD-AA2A-2D45E076A0C1}" type="pres">
      <dgm:prSet presAssocID="{AE98602E-129D-4EB2-97E7-5295C2F82003}" presName="Name0" presStyleCnt="0">
        <dgm:presLayoutVars>
          <dgm:dir/>
          <dgm:animLvl val="lvl"/>
          <dgm:resizeHandles val="exact"/>
        </dgm:presLayoutVars>
      </dgm:prSet>
      <dgm:spPr/>
      <dgm:t>
        <a:bodyPr/>
        <a:lstStyle/>
        <a:p>
          <a:endParaRPr lang="ru-RU"/>
        </a:p>
      </dgm:t>
    </dgm:pt>
  </dgm:ptLst>
  <dgm:cxnLst>
    <dgm:cxn modelId="{9783594A-E29C-4985-B0CC-A7538FBB533A}" type="presOf" srcId="{AE98602E-129D-4EB2-97E7-5295C2F82003}" destId="{B5AB1F87-E9A6-47DD-AA2A-2D45E076A0C1}" srcOrd="0" destOrd="0" presId="urn:microsoft.com/office/officeart/2005/8/layout/process4"/>
  </dgm:cxnLst>
  <dgm:bg/>
  <dgm:whole/>
  <dgm:extLst>
    <a:ext uri="http://schemas.microsoft.com/office/drawing/2008/diagram">
      <dsp:dataModelExt xmlns:dsp="http://schemas.microsoft.com/office/drawing/2008/diagram" xmlns="" relId="rId4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DF0D08-2D74-48B6-95BF-CE785E5EE7CC}">
      <dsp:nvSpPr>
        <dsp:cNvPr id="0" name=""/>
        <dsp:cNvSpPr/>
      </dsp:nvSpPr>
      <dsp:spPr>
        <a:xfrm>
          <a:off x="0" y="0"/>
          <a:ext cx="899802" cy="431626"/>
        </a:xfrm>
        <a:prstGeom prst="down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Candara" pitchFamily="34" charset="0"/>
            </a:rPr>
            <a:t>MP</a:t>
          </a:r>
          <a:endParaRPr lang="ru-RU" sz="1400" b="1" kern="1200" dirty="0">
            <a:latin typeface="Candara" pitchFamily="34" charset="0"/>
          </a:endParaRPr>
        </a:p>
      </dsp:txBody>
      <dsp:txXfrm>
        <a:off x="0" y="0"/>
        <a:ext cx="899802" cy="43162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DF0D08-2D74-48B6-95BF-CE785E5EE7CC}">
      <dsp:nvSpPr>
        <dsp:cNvPr id="0" name=""/>
        <dsp:cNvSpPr/>
      </dsp:nvSpPr>
      <dsp:spPr>
        <a:xfrm>
          <a:off x="0" y="0"/>
          <a:ext cx="899802" cy="431626"/>
        </a:xfrm>
        <a:prstGeom prst="down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Candara" pitchFamily="34" charset="0"/>
            </a:rPr>
            <a:t>3 Rig</a:t>
          </a:r>
          <a:endParaRPr lang="ru-RU" sz="1400" b="1" kern="1200" dirty="0">
            <a:latin typeface="Candara" pitchFamily="34" charset="0"/>
          </a:endParaRPr>
        </a:p>
      </dsp:txBody>
      <dsp:txXfrm>
        <a:off x="0" y="0"/>
        <a:ext cx="899802" cy="43162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DF0D08-2D74-48B6-95BF-CE785E5EE7CC}">
      <dsp:nvSpPr>
        <dsp:cNvPr id="0" name=""/>
        <dsp:cNvSpPr/>
      </dsp:nvSpPr>
      <dsp:spPr>
        <a:xfrm>
          <a:off x="0" y="0"/>
          <a:ext cx="899802" cy="431626"/>
        </a:xfrm>
        <a:prstGeom prst="down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Candara" pitchFamily="34" charset="0"/>
            </a:rPr>
            <a:t>2 Rig</a:t>
          </a:r>
          <a:endParaRPr lang="ru-RU" sz="1400" b="1" kern="1200" dirty="0">
            <a:latin typeface="Candara" pitchFamily="34" charset="0"/>
          </a:endParaRPr>
        </a:p>
      </dsp:txBody>
      <dsp:txXfrm>
        <a:off x="0" y="0"/>
        <a:ext cx="899802" cy="43162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44109" cy="46582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77352" y="0"/>
            <a:ext cx="3044109" cy="465828"/>
          </a:xfrm>
          <a:prstGeom prst="rect">
            <a:avLst/>
          </a:prstGeom>
        </p:spPr>
        <p:txBody>
          <a:bodyPr vert="horz" lIns="91440" tIns="45720" rIns="91440" bIns="45720" rtlCol="0"/>
          <a:lstStyle>
            <a:lvl1pPr algn="r">
              <a:defRPr sz="1200"/>
            </a:lvl1pPr>
          </a:lstStyle>
          <a:p>
            <a:fld id="{60CFC038-C5BB-4246-975B-EDD758E7A0F8}" type="datetimeFigureOut">
              <a:rPr lang="ru-RU" smtClean="0"/>
              <a:pPr/>
              <a:t>17.01.2012</a:t>
            </a:fld>
            <a:endParaRPr lang="ru-RU"/>
          </a:p>
        </p:txBody>
      </p:sp>
      <p:sp>
        <p:nvSpPr>
          <p:cNvPr id="4" name="Образ слайда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1983" y="4421637"/>
            <a:ext cx="5619136" cy="418946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841785"/>
            <a:ext cx="3044109" cy="46582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77352" y="8841785"/>
            <a:ext cx="3044109" cy="465827"/>
          </a:xfrm>
          <a:prstGeom prst="rect">
            <a:avLst/>
          </a:prstGeom>
        </p:spPr>
        <p:txBody>
          <a:bodyPr vert="horz" lIns="91440" tIns="45720" rIns="91440" bIns="45720" rtlCol="0" anchor="b"/>
          <a:lstStyle>
            <a:lvl1pPr algn="r">
              <a:defRPr sz="1200"/>
            </a:lvl1pPr>
          </a:lstStyle>
          <a:p>
            <a:fld id="{83DC431F-736D-4394-A29D-BDD9910DA9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DC431F-736D-4394-A29D-BDD9910DA99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3"/>
          <p:cNvSpPr>
            <a:spLocks noGrp="1" noChangeArrowheads="1"/>
          </p:cNvSpPr>
          <p:nvPr>
            <p:ph type="sldNum" sz="quarter"/>
          </p:nvPr>
        </p:nvSpPr>
        <p:spPr>
          <a:noFill/>
        </p:spPr>
        <p:txBody>
          <a:bodyPr/>
          <a:lstStyle/>
          <a:p>
            <a:fld id="{4A8C5A84-C831-4CBA-8B34-DA97D7643845}" type="slidenum">
              <a:rPr lang="en-US"/>
              <a:pPr/>
              <a:t>10</a:t>
            </a:fld>
            <a:endParaRPr lang="en-US"/>
          </a:p>
        </p:txBody>
      </p:sp>
      <p:sp>
        <p:nvSpPr>
          <p:cNvPr id="29699" name="Text Box 1"/>
          <p:cNvSpPr txBox="1">
            <a:spLocks noChangeArrowheads="1"/>
          </p:cNvSpPr>
          <p:nvPr/>
        </p:nvSpPr>
        <p:spPr bwMode="auto">
          <a:xfrm>
            <a:off x="3979757" y="8843646"/>
            <a:ext cx="3041718" cy="463839"/>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8F21D9-1FFA-456C-B039-233CE19E11A7}" type="slidenum">
              <a:rPr lang="en-U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200">
              <a:solidFill>
                <a:srgbClr val="000000"/>
              </a:solidFill>
            </a:endParaRPr>
          </a:p>
        </p:txBody>
      </p:sp>
      <p:sp>
        <p:nvSpPr>
          <p:cNvPr id="29700" name="Rectangle 2"/>
          <p:cNvSpPr txBox="1">
            <a:spLocks noGrp="1" noRot="1" noChangeAspect="1" noChangeArrowheads="1" noTextEdit="1"/>
          </p:cNvSpPr>
          <p:nvPr>
            <p:ph type="sldImg"/>
          </p:nvPr>
        </p:nvSpPr>
        <p:spPr>
          <a:xfrm>
            <a:off x="1182688" y="698500"/>
            <a:ext cx="3967162" cy="2974975"/>
          </a:xfrm>
          <a:ln/>
        </p:spPr>
      </p:sp>
      <p:sp>
        <p:nvSpPr>
          <p:cNvPr id="29701" name="Text Box 3"/>
          <p:cNvSpPr txBox="1">
            <a:spLocks noGrp="1" noChangeArrowheads="1"/>
          </p:cNvSpPr>
          <p:nvPr>
            <p:ph type="body" idx="1"/>
          </p:nvPr>
        </p:nvSpPr>
        <p:spPr>
          <a:xfrm>
            <a:off x="429190" y="3759196"/>
            <a:ext cx="6267142" cy="5761622"/>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As of now, we’ve drilled two successful wells in the East </a:t>
            </a:r>
            <a:r>
              <a:rPr lang="en-CA" dirty="0" err="1" smtClean="0">
                <a:ea typeface="SimSun" charset="-122"/>
              </a:rPr>
              <a:t>Zhagabulak</a:t>
            </a:r>
            <a:r>
              <a:rPr lang="en-CA" dirty="0" smtClean="0">
                <a:ea typeface="SimSun" charset="-122"/>
              </a:rPr>
              <a:t> field and on the strength of that success, we hold a 25 year production licence for that field, represented on our map as the dark red EZ block. Those wells are now producing a combines total of about 470 barrels of oil per day.</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We’re also midway through a three-year exploration licence for the entire grey area, some 1,500 acres called the North Block.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And the North Block is located in West Central Kazakhstan, very near a major oil transmission corridor, so we have ready access to transportation for production volumes well in excess of our current totals.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Despite all this, we were badly delayed in executing our developments plans because of the need of a new partner with deeper pockets.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Fortunately, we found that partner late last year and we are now back in action. In addition to cash strength, our new partner brings a wealth of technical expertise. Taken all together this means that we’re in a very much better position to assess seismic data, drill wells and produce oil than we were a few months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3"/>
          <p:cNvSpPr>
            <a:spLocks noGrp="1" noChangeArrowheads="1"/>
          </p:cNvSpPr>
          <p:nvPr>
            <p:ph type="sldNum" sz="quarter"/>
          </p:nvPr>
        </p:nvSpPr>
        <p:spPr>
          <a:noFill/>
        </p:spPr>
        <p:txBody>
          <a:bodyPr/>
          <a:lstStyle/>
          <a:p>
            <a:fld id="{4A8C5A84-C831-4CBA-8B34-DA97D7643845}" type="slidenum">
              <a:rPr lang="en-US"/>
              <a:pPr/>
              <a:t>11</a:t>
            </a:fld>
            <a:endParaRPr lang="en-US"/>
          </a:p>
        </p:txBody>
      </p:sp>
      <p:sp>
        <p:nvSpPr>
          <p:cNvPr id="29699" name="Text Box 1"/>
          <p:cNvSpPr txBox="1">
            <a:spLocks noChangeArrowheads="1"/>
          </p:cNvSpPr>
          <p:nvPr/>
        </p:nvSpPr>
        <p:spPr bwMode="auto">
          <a:xfrm>
            <a:off x="3979757" y="8843646"/>
            <a:ext cx="3041718" cy="463839"/>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8F21D9-1FFA-456C-B039-233CE19E11A7}" type="slidenum">
              <a:rPr lang="en-U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200">
              <a:solidFill>
                <a:srgbClr val="000000"/>
              </a:solidFill>
            </a:endParaRPr>
          </a:p>
        </p:txBody>
      </p:sp>
      <p:sp>
        <p:nvSpPr>
          <p:cNvPr id="29700" name="Rectangle 2"/>
          <p:cNvSpPr txBox="1">
            <a:spLocks noGrp="1" noRot="1" noChangeAspect="1" noChangeArrowheads="1" noTextEdit="1"/>
          </p:cNvSpPr>
          <p:nvPr>
            <p:ph type="sldImg"/>
          </p:nvPr>
        </p:nvSpPr>
        <p:spPr>
          <a:xfrm>
            <a:off x="1182688" y="698500"/>
            <a:ext cx="3967162" cy="2974975"/>
          </a:xfrm>
          <a:ln/>
        </p:spPr>
      </p:sp>
      <p:sp>
        <p:nvSpPr>
          <p:cNvPr id="29701" name="Text Box 3"/>
          <p:cNvSpPr txBox="1">
            <a:spLocks noGrp="1" noChangeArrowheads="1"/>
          </p:cNvSpPr>
          <p:nvPr>
            <p:ph type="body" idx="1"/>
          </p:nvPr>
        </p:nvSpPr>
        <p:spPr>
          <a:xfrm>
            <a:off x="429190" y="3759196"/>
            <a:ext cx="6267142" cy="5761622"/>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As of now, we’ve drilled two successful wells in the East </a:t>
            </a:r>
            <a:r>
              <a:rPr lang="en-CA" dirty="0" err="1" smtClean="0">
                <a:ea typeface="SimSun" charset="-122"/>
              </a:rPr>
              <a:t>Zhagabulak</a:t>
            </a:r>
            <a:r>
              <a:rPr lang="en-CA" dirty="0" smtClean="0">
                <a:ea typeface="SimSun" charset="-122"/>
              </a:rPr>
              <a:t> field and on the strength of that success, we hold a 25 year production licence for that field, represented on our map as the dark red EZ block. Those wells are now producing a combines total of about 470 barrels of oil per day.</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We’re also midway through a three-year exploration licence for the entire grey area, some 1,500 acres called the North Block.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And the North Block is located in West Central Kazakhstan, very near a major oil transmission corridor, so we have ready access to transportation for production volumes well in excess of our current totals.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Despite all this, we were badly delayed in executing our developments plans because of the need of a new partner with deeper pockets.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dirty="0"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smtClean="0">
                <a:ea typeface="SimSun" charset="-122"/>
              </a:rPr>
              <a:t>Fortunately, we found that partner late last year and we are now back in action. In addition to cash strength, our new partner brings a wealth of technical expertise. Taken all together this means that we’re in a very much better position to assess seismic data, drill wells and produce oil than we were a few months ago.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3DC431F-736D-4394-A29D-BDD9910DA99C}"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3"/>
          <p:cNvSpPr>
            <a:spLocks noGrp="1" noChangeArrowheads="1"/>
          </p:cNvSpPr>
          <p:nvPr>
            <p:ph type="sldNum" sz="quarter"/>
          </p:nvPr>
        </p:nvSpPr>
        <p:spPr>
          <a:noFill/>
        </p:spPr>
        <p:txBody>
          <a:bodyPr/>
          <a:lstStyle/>
          <a:p>
            <a:fld id="{4A8C5A84-C831-4CBA-8B34-DA97D7643845}" type="slidenum">
              <a:rPr lang="en-US"/>
              <a:pPr/>
              <a:t>15</a:t>
            </a:fld>
            <a:endParaRPr lang="en-US"/>
          </a:p>
        </p:txBody>
      </p:sp>
      <p:sp>
        <p:nvSpPr>
          <p:cNvPr id="29699" name="Text Box 1"/>
          <p:cNvSpPr txBox="1">
            <a:spLocks noChangeArrowheads="1"/>
          </p:cNvSpPr>
          <p:nvPr/>
        </p:nvSpPr>
        <p:spPr bwMode="auto">
          <a:xfrm>
            <a:off x="3979757" y="8843646"/>
            <a:ext cx="3041718" cy="463839"/>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8F21D9-1FFA-456C-B039-233CE19E11A7}" type="slidenum">
              <a:rPr lang="en-U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000000"/>
              </a:solidFill>
            </a:endParaRPr>
          </a:p>
        </p:txBody>
      </p:sp>
      <p:sp>
        <p:nvSpPr>
          <p:cNvPr id="29700" name="Rectangle 2"/>
          <p:cNvSpPr txBox="1">
            <a:spLocks noGrp="1" noRot="1" noChangeAspect="1" noChangeArrowheads="1" noTextEdit="1"/>
          </p:cNvSpPr>
          <p:nvPr>
            <p:ph type="sldImg"/>
          </p:nvPr>
        </p:nvSpPr>
        <p:spPr>
          <a:xfrm>
            <a:off x="1182688" y="698500"/>
            <a:ext cx="3967162" cy="2974975"/>
          </a:xfrm>
          <a:ln/>
        </p:spPr>
      </p:sp>
      <p:sp>
        <p:nvSpPr>
          <p:cNvPr id="29701" name="Text Box 3"/>
          <p:cNvSpPr txBox="1">
            <a:spLocks noGrp="1" noChangeArrowheads="1"/>
          </p:cNvSpPr>
          <p:nvPr>
            <p:ph type="body" idx="1"/>
          </p:nvPr>
        </p:nvSpPr>
        <p:spPr>
          <a:xfrm>
            <a:off x="429190" y="3759196"/>
            <a:ext cx="6267142" cy="5761622"/>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mtClean="0">
                <a:ea typeface="SimSun" charset="-122"/>
              </a:rPr>
              <a:t>As of now, we’ve drilled two successful wells in the East Zhagabulak field and on the strength of that success, we hold a 25 year production licence for that field, represented on our map as the dark red EZ block. Those wells are now producing a combines total of about 470 barrels of oil per day.</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mtClean="0">
                <a:ea typeface="SimSun" charset="-122"/>
              </a:rPr>
              <a:t>We’re also midway through a three-year exploration licence for the entire grey area, some 1,500 acres called the North Block.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mtClean="0">
                <a:ea typeface="SimSun" charset="-122"/>
              </a:rPr>
              <a:t>And the North Block is located in West Central Kazakhstan, very near a major oil transmission corridor, so we have ready access to transportation for production volumes well in excess of our current totals.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mtClean="0">
                <a:ea typeface="SimSun" charset="-122"/>
              </a:rPr>
              <a:t>Despite all this, we were badly delayed in executing our developments plans because of the need of a new partner with deeper pockets.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mtClean="0">
              <a:ea typeface="SimSun" charset="-122"/>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mtClean="0">
                <a:ea typeface="SimSun" charset="-122"/>
              </a:rPr>
              <a:t>Fortunately, we found that partner late last year and we are now back in action. In addition to cash strength, our new partner brings a wealth of technical expertise. Taken all together this means that we’re in a very much better position to assess seismic data, drill wells and produce oil than we were a few months ago.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A74554-6B3B-4A8F-813A-3D4BE688E212}" type="datetime1">
              <a:rPr lang="ru-RU" smtClean="0"/>
              <a:pPr/>
              <a:t>17.01.2012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B286A8-5F49-48BE-BD30-C414E6B4EBB1}" type="datetime1">
              <a:rPr lang="ru-RU" smtClean="0"/>
              <a:pPr/>
              <a:t>17.01.2012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8134EC-E5EE-4EC1-94C6-DF7139253CC7}" type="datetime1">
              <a:rPr lang="ru-RU" smtClean="0"/>
              <a:pPr/>
              <a:t>17.01.2012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CBC54-6D4F-4663-9EDC-1FE859128150}" type="datetime1">
              <a:rPr lang="ru-RU" smtClean="0"/>
              <a:pPr/>
              <a:t>17.01.2012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7AAFF4-5089-479A-8047-F234550031C3}" type="datetime1">
              <a:rPr lang="ru-RU" smtClean="0"/>
              <a:pPr/>
              <a:t>17.01.2012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8F533A-542C-43B7-906F-E0B166F7A987}" type="datetime1">
              <a:rPr lang="ru-RU" smtClean="0"/>
              <a:pPr/>
              <a:t>17.01.2012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7F0B5F-67C0-4352-9488-77F36B35B6A2}" type="datetime1">
              <a:rPr lang="ru-RU" smtClean="0"/>
              <a:pPr/>
              <a:t>17.01.2012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005446-1F20-4A96-BB28-83195D7EB8FB}" type="datetime1">
              <a:rPr lang="ru-RU" smtClean="0"/>
              <a:pPr/>
              <a:t>17.01.2012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196D91-A607-4D38-ADD0-C826DF3035BB}" type="datetime1">
              <a:rPr lang="ru-RU" smtClean="0"/>
              <a:pPr/>
              <a:t>17.01.2012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E735EF-DEFE-442F-969A-EEBDD152172E}" type="datetime1">
              <a:rPr lang="ru-RU" smtClean="0"/>
              <a:pPr/>
              <a:t>17.01.2012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F34E48-3DBB-4985-8639-2593859E1919}" type="datetime1">
              <a:rPr lang="ru-RU" smtClean="0"/>
              <a:pPr/>
              <a:t>17.01.2012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88545-D303-41C0-AA29-C33C92AD3EE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73389-21A1-4F23-981B-5CCD09B3F506}" type="datetime1">
              <a:rPr lang="ru-RU" smtClean="0"/>
              <a:pPr/>
              <a:t>17.01.2012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88545-D303-41C0-AA29-C33C92AD3E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eg"/><Relationship Id="rId3" Type="http://schemas.openxmlformats.org/officeDocument/2006/relationships/image" Target="../media/image4.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5.jpeg"/><Relationship Id="rId1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6" Type="http://schemas.openxmlformats.org/officeDocument/2006/relationships/diagramQuickStyle" Target="../diagrams/quickStyle5.xml"/><Relationship Id="rId117" Type="http://schemas.openxmlformats.org/officeDocument/2006/relationships/diagramColors" Target="../diagrams/colors23.xml"/><Relationship Id="rId21" Type="http://schemas.openxmlformats.org/officeDocument/2006/relationships/diagramQuickStyle" Target="../diagrams/quickStyle4.xml"/><Relationship Id="rId42" Type="http://schemas.openxmlformats.org/officeDocument/2006/relationships/diagramColors" Target="../diagrams/colors8.xml"/><Relationship Id="rId47" Type="http://schemas.openxmlformats.org/officeDocument/2006/relationships/diagramColors" Target="../diagrams/colors9.xml"/><Relationship Id="rId63" Type="http://schemas.microsoft.com/office/2007/relationships/diagramDrawing" Target="../diagrams/drawing12.xml"/><Relationship Id="rId68" Type="http://schemas.microsoft.com/office/2007/relationships/diagramDrawing" Target="../diagrams/drawing13.xml"/><Relationship Id="rId84" Type="http://schemas.openxmlformats.org/officeDocument/2006/relationships/diagramData" Target="../diagrams/data17.xml"/><Relationship Id="rId89" Type="http://schemas.openxmlformats.org/officeDocument/2006/relationships/diagramData" Target="../diagrams/data18.xml"/><Relationship Id="rId112" Type="http://schemas.openxmlformats.org/officeDocument/2006/relationships/diagramColors" Target="../diagrams/colors22.xml"/><Relationship Id="rId133" Type="http://schemas.microsoft.com/office/2007/relationships/diagramDrawing" Target="../diagrams/drawing26.xml"/><Relationship Id="rId138" Type="http://schemas.microsoft.com/office/2007/relationships/diagramDrawing" Target="../diagrams/drawing27.xml"/><Relationship Id="rId154" Type="http://schemas.openxmlformats.org/officeDocument/2006/relationships/diagramData" Target="../diagrams/data31.xml"/><Relationship Id="rId159" Type="http://schemas.openxmlformats.org/officeDocument/2006/relationships/diagramData" Target="../diagrams/data32.xml"/><Relationship Id="rId16" Type="http://schemas.openxmlformats.org/officeDocument/2006/relationships/diagramQuickStyle" Target="../diagrams/quickStyle3.xml"/><Relationship Id="rId107" Type="http://schemas.openxmlformats.org/officeDocument/2006/relationships/diagramColors" Target="../diagrams/colors21.xml"/><Relationship Id="rId11" Type="http://schemas.openxmlformats.org/officeDocument/2006/relationships/diagramQuickStyle" Target="../diagrams/quickStyle2.xml"/><Relationship Id="rId32" Type="http://schemas.openxmlformats.org/officeDocument/2006/relationships/diagramColors" Target="../diagrams/colors6.xml"/><Relationship Id="rId37" Type="http://schemas.openxmlformats.org/officeDocument/2006/relationships/diagramColors" Target="../diagrams/colors7.xml"/><Relationship Id="rId53" Type="http://schemas.microsoft.com/office/2007/relationships/diagramDrawing" Target="../diagrams/drawing10.xml"/><Relationship Id="rId58" Type="http://schemas.microsoft.com/office/2007/relationships/diagramDrawing" Target="../diagrams/drawing11.xml"/><Relationship Id="rId74" Type="http://schemas.openxmlformats.org/officeDocument/2006/relationships/diagramData" Target="../diagrams/data15.xml"/><Relationship Id="rId79" Type="http://schemas.openxmlformats.org/officeDocument/2006/relationships/diagramData" Target="../diagrams/data16.xml"/><Relationship Id="rId102" Type="http://schemas.openxmlformats.org/officeDocument/2006/relationships/diagramColors" Target="../diagrams/colors20.xml"/><Relationship Id="rId123" Type="http://schemas.microsoft.com/office/2007/relationships/diagramDrawing" Target="../diagrams/drawing24.xml"/><Relationship Id="rId128" Type="http://schemas.microsoft.com/office/2007/relationships/diagramDrawing" Target="../diagrams/drawing25.xml"/><Relationship Id="rId144" Type="http://schemas.openxmlformats.org/officeDocument/2006/relationships/diagramData" Target="../diagrams/data29.xml"/><Relationship Id="rId149" Type="http://schemas.openxmlformats.org/officeDocument/2006/relationships/diagramData" Target="../diagrams/data30.xml"/><Relationship Id="rId5" Type="http://schemas.openxmlformats.org/officeDocument/2006/relationships/diagramLayout" Target="../diagrams/layout1.xml"/><Relationship Id="rId90" Type="http://schemas.openxmlformats.org/officeDocument/2006/relationships/diagramLayout" Target="../diagrams/layout18.xml"/><Relationship Id="rId95" Type="http://schemas.openxmlformats.org/officeDocument/2006/relationships/diagramLayout" Target="../diagrams/layout19.xml"/><Relationship Id="rId160" Type="http://schemas.openxmlformats.org/officeDocument/2006/relationships/diagramLayout" Target="../diagrams/layout32.xml"/><Relationship Id="rId22" Type="http://schemas.openxmlformats.org/officeDocument/2006/relationships/diagramColors" Target="../diagrams/colors4.xml"/><Relationship Id="rId27" Type="http://schemas.openxmlformats.org/officeDocument/2006/relationships/diagramColors" Target="../diagrams/colors5.xml"/><Relationship Id="rId43" Type="http://schemas.microsoft.com/office/2007/relationships/diagramDrawing" Target="../diagrams/drawing8.xml"/><Relationship Id="rId48" Type="http://schemas.microsoft.com/office/2007/relationships/diagramDrawing" Target="../diagrams/drawing9.xml"/><Relationship Id="rId64" Type="http://schemas.openxmlformats.org/officeDocument/2006/relationships/diagramData" Target="../diagrams/data13.xml"/><Relationship Id="rId69" Type="http://schemas.openxmlformats.org/officeDocument/2006/relationships/diagramData" Target="../diagrams/data14.xml"/><Relationship Id="rId113" Type="http://schemas.microsoft.com/office/2007/relationships/diagramDrawing" Target="../diagrams/drawing22.xml"/><Relationship Id="rId118" Type="http://schemas.microsoft.com/office/2007/relationships/diagramDrawing" Target="../diagrams/drawing23.xml"/><Relationship Id="rId134" Type="http://schemas.openxmlformats.org/officeDocument/2006/relationships/diagramData" Target="../diagrams/data27.xml"/><Relationship Id="rId139" Type="http://schemas.openxmlformats.org/officeDocument/2006/relationships/diagramData" Target="../diagrams/data28.xml"/><Relationship Id="rId80" Type="http://schemas.openxmlformats.org/officeDocument/2006/relationships/diagramLayout" Target="../diagrams/layout16.xml"/><Relationship Id="rId85" Type="http://schemas.openxmlformats.org/officeDocument/2006/relationships/diagramLayout" Target="../diagrams/layout17.xml"/><Relationship Id="rId150" Type="http://schemas.openxmlformats.org/officeDocument/2006/relationships/diagramLayout" Target="../diagrams/layout30.xml"/><Relationship Id="rId155" Type="http://schemas.openxmlformats.org/officeDocument/2006/relationships/diagramLayout" Target="../diagrams/layout31.xml"/><Relationship Id="rId12" Type="http://schemas.openxmlformats.org/officeDocument/2006/relationships/diagramColors" Target="../diagrams/colors2.xml"/><Relationship Id="rId17" Type="http://schemas.openxmlformats.org/officeDocument/2006/relationships/diagramColors" Target="../diagrams/colors3.xml"/><Relationship Id="rId33" Type="http://schemas.microsoft.com/office/2007/relationships/diagramDrawing" Target="../diagrams/drawing6.xml"/><Relationship Id="rId38" Type="http://schemas.microsoft.com/office/2007/relationships/diagramDrawing" Target="../diagrams/drawing7.xml"/><Relationship Id="rId59" Type="http://schemas.openxmlformats.org/officeDocument/2006/relationships/diagramData" Target="../diagrams/data12.xml"/><Relationship Id="rId103" Type="http://schemas.microsoft.com/office/2007/relationships/diagramDrawing" Target="../diagrams/drawing20.xml"/><Relationship Id="rId108" Type="http://schemas.microsoft.com/office/2007/relationships/diagramDrawing" Target="../diagrams/drawing21.xml"/><Relationship Id="rId124" Type="http://schemas.openxmlformats.org/officeDocument/2006/relationships/diagramData" Target="../diagrams/data25.xml"/><Relationship Id="rId129" Type="http://schemas.openxmlformats.org/officeDocument/2006/relationships/diagramData" Target="../diagrams/data26.xml"/><Relationship Id="rId54" Type="http://schemas.openxmlformats.org/officeDocument/2006/relationships/diagramData" Target="../diagrams/data11.xml"/><Relationship Id="rId70" Type="http://schemas.openxmlformats.org/officeDocument/2006/relationships/diagramLayout" Target="../diagrams/layout14.xml"/><Relationship Id="rId75" Type="http://schemas.openxmlformats.org/officeDocument/2006/relationships/diagramLayout" Target="../diagrams/layout15.xml"/><Relationship Id="rId91" Type="http://schemas.openxmlformats.org/officeDocument/2006/relationships/diagramQuickStyle" Target="../diagrams/quickStyle18.xml"/><Relationship Id="rId96" Type="http://schemas.openxmlformats.org/officeDocument/2006/relationships/diagramQuickStyle" Target="../diagrams/quickStyle19.xml"/><Relationship Id="rId140" Type="http://schemas.openxmlformats.org/officeDocument/2006/relationships/diagramLayout" Target="../diagrams/layout28.xml"/><Relationship Id="rId145" Type="http://schemas.openxmlformats.org/officeDocument/2006/relationships/diagramLayout" Target="../diagrams/layout29.xml"/><Relationship Id="rId161" Type="http://schemas.openxmlformats.org/officeDocument/2006/relationships/diagramQuickStyle" Target="../diagrams/quickStyle3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49" Type="http://schemas.openxmlformats.org/officeDocument/2006/relationships/diagramData" Target="../diagrams/data10.xml"/><Relationship Id="rId57" Type="http://schemas.openxmlformats.org/officeDocument/2006/relationships/diagramColors" Target="../diagrams/colors11.xml"/><Relationship Id="rId106" Type="http://schemas.openxmlformats.org/officeDocument/2006/relationships/diagramQuickStyle" Target="../diagrams/quickStyle21.xml"/><Relationship Id="rId114" Type="http://schemas.openxmlformats.org/officeDocument/2006/relationships/diagramData" Target="../diagrams/data23.xml"/><Relationship Id="rId119" Type="http://schemas.openxmlformats.org/officeDocument/2006/relationships/diagramData" Target="../diagrams/data24.xml"/><Relationship Id="rId127" Type="http://schemas.openxmlformats.org/officeDocument/2006/relationships/diagramColors" Target="../diagrams/colors25.xml"/><Relationship Id="rId10" Type="http://schemas.openxmlformats.org/officeDocument/2006/relationships/diagramLayout" Target="../diagrams/layout2.xml"/><Relationship Id="rId31" Type="http://schemas.openxmlformats.org/officeDocument/2006/relationships/diagramQuickStyle" Target="../diagrams/quickStyle6.xml"/><Relationship Id="rId44" Type="http://schemas.openxmlformats.org/officeDocument/2006/relationships/diagramData" Target="../diagrams/data9.xml"/><Relationship Id="rId52" Type="http://schemas.openxmlformats.org/officeDocument/2006/relationships/diagramColors" Target="../diagrams/colors10.xml"/><Relationship Id="rId60" Type="http://schemas.openxmlformats.org/officeDocument/2006/relationships/diagramLayout" Target="../diagrams/layout12.xml"/><Relationship Id="rId65" Type="http://schemas.openxmlformats.org/officeDocument/2006/relationships/diagramLayout" Target="../diagrams/layout13.xml"/><Relationship Id="rId73" Type="http://schemas.microsoft.com/office/2007/relationships/diagramDrawing" Target="../diagrams/drawing14.xml"/><Relationship Id="rId78" Type="http://schemas.microsoft.com/office/2007/relationships/diagramDrawing" Target="../diagrams/drawing15.xml"/><Relationship Id="rId81" Type="http://schemas.openxmlformats.org/officeDocument/2006/relationships/diagramQuickStyle" Target="../diagrams/quickStyle16.xml"/><Relationship Id="rId86" Type="http://schemas.openxmlformats.org/officeDocument/2006/relationships/diagramQuickStyle" Target="../diagrams/quickStyle17.xml"/><Relationship Id="rId94" Type="http://schemas.openxmlformats.org/officeDocument/2006/relationships/diagramData" Target="../diagrams/data19.xml"/><Relationship Id="rId99" Type="http://schemas.openxmlformats.org/officeDocument/2006/relationships/diagramData" Target="../diagrams/data20.xml"/><Relationship Id="rId101" Type="http://schemas.openxmlformats.org/officeDocument/2006/relationships/diagramQuickStyle" Target="../diagrams/quickStyle20.xml"/><Relationship Id="rId122" Type="http://schemas.openxmlformats.org/officeDocument/2006/relationships/diagramColors" Target="../diagrams/colors24.xml"/><Relationship Id="rId130" Type="http://schemas.openxmlformats.org/officeDocument/2006/relationships/diagramLayout" Target="../diagrams/layout26.xml"/><Relationship Id="rId135" Type="http://schemas.openxmlformats.org/officeDocument/2006/relationships/diagramLayout" Target="../diagrams/layout27.xml"/><Relationship Id="rId143" Type="http://schemas.microsoft.com/office/2007/relationships/diagramDrawing" Target="../diagrams/drawing28.xml"/><Relationship Id="rId148" Type="http://schemas.microsoft.com/office/2007/relationships/diagramDrawing" Target="../diagrams/drawing29.xml"/><Relationship Id="rId151" Type="http://schemas.openxmlformats.org/officeDocument/2006/relationships/diagramQuickStyle" Target="../diagrams/quickStyle30.xml"/><Relationship Id="rId156" Type="http://schemas.openxmlformats.org/officeDocument/2006/relationships/diagramQuickStyle" Target="../diagrams/quickStyle31.xml"/><Relationship Id="rId4" Type="http://schemas.openxmlformats.org/officeDocument/2006/relationships/diagramData" Target="../diagrams/data1.xml"/><Relationship Id="rId9" Type="http://schemas.openxmlformats.org/officeDocument/2006/relationships/diagramData" Target="../diagrams/data2.xml"/><Relationship Id="rId13" Type="http://schemas.microsoft.com/office/2007/relationships/diagramDrawing" Target="../diagrams/drawing2.xml"/><Relationship Id="rId18" Type="http://schemas.microsoft.com/office/2007/relationships/diagramDrawing" Target="../diagrams/drawing3.xml"/><Relationship Id="rId39" Type="http://schemas.openxmlformats.org/officeDocument/2006/relationships/diagramData" Target="../diagrams/data8.xml"/><Relationship Id="rId109" Type="http://schemas.openxmlformats.org/officeDocument/2006/relationships/diagramData" Target="../diagrams/data22.xml"/><Relationship Id="rId34" Type="http://schemas.openxmlformats.org/officeDocument/2006/relationships/diagramData" Target="../diagrams/data7.xml"/><Relationship Id="rId50" Type="http://schemas.openxmlformats.org/officeDocument/2006/relationships/diagramLayout" Target="../diagrams/layout10.xml"/><Relationship Id="rId55" Type="http://schemas.openxmlformats.org/officeDocument/2006/relationships/diagramLayout" Target="../diagrams/layout11.xml"/><Relationship Id="rId76" Type="http://schemas.openxmlformats.org/officeDocument/2006/relationships/diagramQuickStyle" Target="../diagrams/quickStyle15.xml"/><Relationship Id="rId97" Type="http://schemas.openxmlformats.org/officeDocument/2006/relationships/diagramColors" Target="../diagrams/colors19.xml"/><Relationship Id="rId104" Type="http://schemas.openxmlformats.org/officeDocument/2006/relationships/diagramData" Target="../diagrams/data21.xml"/><Relationship Id="rId120" Type="http://schemas.openxmlformats.org/officeDocument/2006/relationships/diagramLayout" Target="../diagrams/layout24.xml"/><Relationship Id="rId125" Type="http://schemas.openxmlformats.org/officeDocument/2006/relationships/diagramLayout" Target="../diagrams/layout25.xml"/><Relationship Id="rId141" Type="http://schemas.openxmlformats.org/officeDocument/2006/relationships/diagramQuickStyle" Target="../diagrams/quickStyle28.xml"/><Relationship Id="rId146" Type="http://schemas.openxmlformats.org/officeDocument/2006/relationships/diagramQuickStyle" Target="../diagrams/quickStyle29.xml"/><Relationship Id="rId7" Type="http://schemas.openxmlformats.org/officeDocument/2006/relationships/diagramColors" Target="../diagrams/colors1.xml"/><Relationship Id="rId71" Type="http://schemas.openxmlformats.org/officeDocument/2006/relationships/diagramQuickStyle" Target="../diagrams/quickStyle14.xml"/><Relationship Id="rId92" Type="http://schemas.openxmlformats.org/officeDocument/2006/relationships/diagramColors" Target="../diagrams/colors18.xml"/><Relationship Id="rId162" Type="http://schemas.openxmlformats.org/officeDocument/2006/relationships/diagramColors" Target="../diagrams/colors32.xml"/><Relationship Id="rId2" Type="http://schemas.openxmlformats.org/officeDocument/2006/relationships/image" Target="../media/image4.jpeg"/><Relationship Id="rId29" Type="http://schemas.openxmlformats.org/officeDocument/2006/relationships/diagramData" Target="../diagrams/data6.xml"/><Relationship Id="rId24" Type="http://schemas.openxmlformats.org/officeDocument/2006/relationships/diagramData" Target="../diagrams/data5.xml"/><Relationship Id="rId40" Type="http://schemas.openxmlformats.org/officeDocument/2006/relationships/diagramLayout" Target="../diagrams/layout8.xml"/><Relationship Id="rId45" Type="http://schemas.openxmlformats.org/officeDocument/2006/relationships/diagramLayout" Target="../diagrams/layout9.xml"/><Relationship Id="rId66" Type="http://schemas.openxmlformats.org/officeDocument/2006/relationships/diagramQuickStyle" Target="../diagrams/quickStyle13.xml"/><Relationship Id="rId87" Type="http://schemas.openxmlformats.org/officeDocument/2006/relationships/diagramColors" Target="../diagrams/colors17.xml"/><Relationship Id="rId110" Type="http://schemas.openxmlformats.org/officeDocument/2006/relationships/diagramLayout" Target="../diagrams/layout22.xml"/><Relationship Id="rId115" Type="http://schemas.openxmlformats.org/officeDocument/2006/relationships/diagramLayout" Target="../diagrams/layout23.xml"/><Relationship Id="rId131" Type="http://schemas.openxmlformats.org/officeDocument/2006/relationships/diagramQuickStyle" Target="../diagrams/quickStyle26.xml"/><Relationship Id="rId136" Type="http://schemas.openxmlformats.org/officeDocument/2006/relationships/diagramQuickStyle" Target="../diagrams/quickStyle27.xml"/><Relationship Id="rId157" Type="http://schemas.openxmlformats.org/officeDocument/2006/relationships/diagramColors" Target="../diagrams/colors31.xml"/><Relationship Id="rId61" Type="http://schemas.openxmlformats.org/officeDocument/2006/relationships/diagramQuickStyle" Target="../diagrams/quickStyle12.xml"/><Relationship Id="rId82" Type="http://schemas.openxmlformats.org/officeDocument/2006/relationships/diagramColors" Target="../diagrams/colors16.xml"/><Relationship Id="rId152" Type="http://schemas.openxmlformats.org/officeDocument/2006/relationships/diagramColors" Target="../diagrams/colors30.xml"/><Relationship Id="rId19" Type="http://schemas.openxmlformats.org/officeDocument/2006/relationships/diagramData" Target="../diagrams/data4.xml"/><Relationship Id="rId14" Type="http://schemas.openxmlformats.org/officeDocument/2006/relationships/diagramData" Target="../diagrams/data3.xml"/><Relationship Id="rId30" Type="http://schemas.openxmlformats.org/officeDocument/2006/relationships/diagramLayout" Target="../diagrams/layout6.xml"/><Relationship Id="rId35" Type="http://schemas.openxmlformats.org/officeDocument/2006/relationships/diagramLayout" Target="../diagrams/layout7.xml"/><Relationship Id="rId56" Type="http://schemas.openxmlformats.org/officeDocument/2006/relationships/diagramQuickStyle" Target="../diagrams/quickStyle11.xml"/><Relationship Id="rId77" Type="http://schemas.openxmlformats.org/officeDocument/2006/relationships/diagramColors" Target="../diagrams/colors15.xml"/><Relationship Id="rId100" Type="http://schemas.openxmlformats.org/officeDocument/2006/relationships/diagramLayout" Target="../diagrams/layout20.xml"/><Relationship Id="rId105" Type="http://schemas.openxmlformats.org/officeDocument/2006/relationships/diagramLayout" Target="../diagrams/layout21.xml"/><Relationship Id="rId126" Type="http://schemas.openxmlformats.org/officeDocument/2006/relationships/diagramQuickStyle" Target="../diagrams/quickStyle25.xml"/><Relationship Id="rId147" Type="http://schemas.openxmlformats.org/officeDocument/2006/relationships/diagramColors" Target="../diagrams/colors29.xml"/><Relationship Id="rId8" Type="http://schemas.microsoft.com/office/2007/relationships/diagramDrawing" Target="../diagrams/drawing1.xml"/><Relationship Id="rId51" Type="http://schemas.openxmlformats.org/officeDocument/2006/relationships/diagramQuickStyle" Target="../diagrams/quickStyle10.xml"/><Relationship Id="rId72" Type="http://schemas.openxmlformats.org/officeDocument/2006/relationships/diagramColors" Target="../diagrams/colors14.xml"/><Relationship Id="rId93" Type="http://schemas.microsoft.com/office/2007/relationships/diagramDrawing" Target="../diagrams/drawing18.xml"/><Relationship Id="rId98" Type="http://schemas.microsoft.com/office/2007/relationships/diagramDrawing" Target="../diagrams/drawing19.xml"/><Relationship Id="rId121" Type="http://schemas.openxmlformats.org/officeDocument/2006/relationships/diagramQuickStyle" Target="../diagrams/quickStyle24.xml"/><Relationship Id="rId142" Type="http://schemas.openxmlformats.org/officeDocument/2006/relationships/diagramColors" Target="../diagrams/colors28.xml"/><Relationship Id="rId163" Type="http://schemas.microsoft.com/office/2007/relationships/diagramDrawing" Target="../diagrams/drawing32.xml"/><Relationship Id="rId3" Type="http://schemas.openxmlformats.org/officeDocument/2006/relationships/image" Target="../media/image5.jpeg"/><Relationship Id="rId25" Type="http://schemas.openxmlformats.org/officeDocument/2006/relationships/diagramLayout" Target="../diagrams/layout5.xml"/><Relationship Id="rId46" Type="http://schemas.openxmlformats.org/officeDocument/2006/relationships/diagramQuickStyle" Target="../diagrams/quickStyle9.xml"/><Relationship Id="rId67" Type="http://schemas.openxmlformats.org/officeDocument/2006/relationships/diagramColors" Target="../diagrams/colors13.xml"/><Relationship Id="rId116" Type="http://schemas.openxmlformats.org/officeDocument/2006/relationships/diagramQuickStyle" Target="../diagrams/quickStyle23.xml"/><Relationship Id="rId137" Type="http://schemas.openxmlformats.org/officeDocument/2006/relationships/diagramColors" Target="../diagrams/colors27.xml"/><Relationship Id="rId158" Type="http://schemas.microsoft.com/office/2007/relationships/diagramDrawing" Target="../diagrams/drawing31.xml"/><Relationship Id="rId20" Type="http://schemas.openxmlformats.org/officeDocument/2006/relationships/diagramLayout" Target="../diagrams/layout4.xml"/><Relationship Id="rId41" Type="http://schemas.openxmlformats.org/officeDocument/2006/relationships/diagramQuickStyle" Target="../diagrams/quickStyle8.xml"/><Relationship Id="rId62" Type="http://schemas.openxmlformats.org/officeDocument/2006/relationships/diagramColors" Target="../diagrams/colors12.xml"/><Relationship Id="rId83" Type="http://schemas.microsoft.com/office/2007/relationships/diagramDrawing" Target="../diagrams/drawing16.xml"/><Relationship Id="rId88" Type="http://schemas.microsoft.com/office/2007/relationships/diagramDrawing" Target="../diagrams/drawing17.xml"/><Relationship Id="rId111" Type="http://schemas.openxmlformats.org/officeDocument/2006/relationships/diagramQuickStyle" Target="../diagrams/quickStyle22.xml"/><Relationship Id="rId132" Type="http://schemas.openxmlformats.org/officeDocument/2006/relationships/diagramColors" Target="../diagrams/colors26.xml"/><Relationship Id="rId153" Type="http://schemas.microsoft.com/office/2007/relationships/diagramDrawing" Target="../diagrams/drawing30.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8.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8.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name="myslide1">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00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D315.tmp"/>
          <p:cNvPicPr>
            <a:picLocks/>
          </p:cNvPicPr>
          <p:nvPr/>
        </p:nvPicPr>
        <p:blipFill>
          <a:blip r:embed="rId3" cstate="print"/>
          <a:stretch>
            <a:fillRect/>
          </a:stretch>
        </p:blipFill>
        <p:spPr>
          <a:xfrm>
            <a:off x="2513329" y="0"/>
            <a:ext cx="4027170" cy="6134100"/>
          </a:xfrm>
          <a:prstGeom prst="rect">
            <a:avLst/>
          </a:prstGeom>
        </p:spPr>
      </p:pic>
      <p:sp>
        <p:nvSpPr>
          <p:cNvPr id="5" name="TextBox 4"/>
          <p:cNvSpPr txBox="1"/>
          <p:nvPr/>
        </p:nvSpPr>
        <p:spPr>
          <a:xfrm>
            <a:off x="2632710" y="5616955"/>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6" name="TextBox 5"/>
          <p:cNvSpPr txBox="1"/>
          <p:nvPr/>
        </p:nvSpPr>
        <p:spPr>
          <a:xfrm>
            <a:off x="4615179" y="5616955"/>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8" name="TextBox 7"/>
          <p:cNvSpPr txBox="1"/>
          <p:nvPr/>
        </p:nvSpPr>
        <p:spPr>
          <a:xfrm>
            <a:off x="3714744" y="6215082"/>
            <a:ext cx="1104470" cy="429220"/>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266700" algn="l"/>
              </a:tabLst>
              <a:defRPr/>
            </a:pPr>
            <a:r>
              <a:rPr lang="en-US" sz="1600" b="1" dirty="0" smtClean="0">
                <a:solidFill>
                  <a:schemeClr val="bg1"/>
                </a:solidFill>
                <a:latin typeface="Candara"/>
              </a:rPr>
              <a:t>January 2012</a:t>
            </a:r>
            <a:endParaRPr lang="ru-RU" sz="1600" b="1" dirty="0">
              <a:solidFill>
                <a:schemeClr val="bg1"/>
              </a:solidFill>
              <a:latin typeface="Candar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C2b_UNIWE_East_Zh.jpg"/>
          <p:cNvPicPr>
            <a:picLocks noChangeAspect="1"/>
          </p:cNvPicPr>
          <p:nvPr/>
        </p:nvPicPr>
        <p:blipFill>
          <a:blip r:embed="rId3" cstate="print"/>
          <a:stretch>
            <a:fillRect/>
          </a:stretch>
        </p:blipFill>
        <p:spPr>
          <a:xfrm>
            <a:off x="3779912" y="188640"/>
            <a:ext cx="5364088" cy="5940722"/>
          </a:xfrm>
          <a:prstGeom prst="rect">
            <a:avLst/>
          </a:prstGeom>
        </p:spPr>
      </p:pic>
      <p:sp>
        <p:nvSpPr>
          <p:cNvPr id="9220" name="Прямоугольник 7"/>
          <p:cNvSpPr>
            <a:spLocks noChangeArrowheads="1"/>
          </p:cNvSpPr>
          <p:nvPr/>
        </p:nvSpPr>
        <p:spPr bwMode="auto">
          <a:xfrm>
            <a:off x="214282" y="1857364"/>
            <a:ext cx="2969083" cy="4308872"/>
          </a:xfrm>
          <a:prstGeom prst="rect">
            <a:avLst/>
          </a:prstGeom>
          <a:noFill/>
          <a:ln w="9525">
            <a:noFill/>
            <a:miter lim="800000"/>
            <a:headEnd/>
            <a:tailEnd/>
          </a:ln>
        </p:spPr>
        <p:txBody>
          <a:bodyPr wrap="none">
            <a:spAutoFit/>
          </a:bodyPr>
          <a:lstStyle/>
          <a:p>
            <a:pPr>
              <a:buFontTx/>
              <a:buChar char="-"/>
            </a:pPr>
            <a:r>
              <a:rPr lang="en-US" b="1" dirty="0" smtClean="0">
                <a:solidFill>
                  <a:srgbClr val="000000"/>
                </a:solidFill>
                <a:latin typeface="Candara" charset="0"/>
              </a:rPr>
              <a:t>25 year production contract</a:t>
            </a:r>
          </a:p>
          <a:p>
            <a:endParaRPr lang="en-US" b="1" dirty="0" smtClean="0">
              <a:solidFill>
                <a:srgbClr val="000000"/>
              </a:solidFill>
              <a:latin typeface="Candara" charset="0"/>
            </a:endParaRPr>
          </a:p>
          <a:p>
            <a:pPr>
              <a:buFontTx/>
              <a:buChar char="-"/>
            </a:pPr>
            <a:r>
              <a:rPr lang="en-US" b="1" dirty="0" smtClean="0">
                <a:solidFill>
                  <a:srgbClr val="000000"/>
                </a:solidFill>
                <a:latin typeface="Candara" charset="0"/>
              </a:rPr>
              <a:t> “Producers” 	well 213</a:t>
            </a:r>
            <a:endParaRPr lang="en-US" b="1" dirty="0">
              <a:solidFill>
                <a:srgbClr val="000000"/>
              </a:solidFill>
              <a:latin typeface="Candara" charset="0"/>
            </a:endParaRPr>
          </a:p>
          <a:p>
            <a:r>
              <a:rPr lang="en-US" b="1" dirty="0" smtClean="0">
                <a:solidFill>
                  <a:srgbClr val="000000"/>
                </a:solidFill>
                <a:latin typeface="Candara" charset="0"/>
              </a:rPr>
              <a:t>                            	well 301</a:t>
            </a:r>
          </a:p>
          <a:p>
            <a:endParaRPr lang="en-US" b="1" dirty="0" smtClean="0">
              <a:solidFill>
                <a:srgbClr val="000000"/>
              </a:solidFill>
              <a:latin typeface="Candara" charset="0"/>
            </a:endParaRPr>
          </a:p>
          <a:p>
            <a:pPr>
              <a:buFontTx/>
              <a:buChar char="-"/>
            </a:pPr>
            <a:r>
              <a:rPr lang="en-US" b="1" dirty="0" smtClean="0">
                <a:solidFill>
                  <a:srgbClr val="000000"/>
                </a:solidFill>
                <a:latin typeface="Candara" charset="0"/>
              </a:rPr>
              <a:t> Preparing to test well 308</a:t>
            </a:r>
          </a:p>
          <a:p>
            <a:pPr>
              <a:buFontTx/>
              <a:buChar char="-"/>
            </a:pPr>
            <a:endParaRPr lang="en-US" b="1" dirty="0" smtClean="0">
              <a:solidFill>
                <a:srgbClr val="000000"/>
              </a:solidFill>
              <a:latin typeface="Candara" charset="0"/>
            </a:endParaRPr>
          </a:p>
          <a:p>
            <a:pPr>
              <a:buFontTx/>
              <a:buChar char="-"/>
            </a:pPr>
            <a:r>
              <a:rPr lang="en-US" b="1" dirty="0" smtClean="0">
                <a:solidFill>
                  <a:srgbClr val="000000"/>
                </a:solidFill>
                <a:latin typeface="Candara" charset="0"/>
              </a:rPr>
              <a:t> Spud Jan. 	well 306</a:t>
            </a:r>
          </a:p>
          <a:p>
            <a:pPr>
              <a:buFontTx/>
              <a:buChar char="-"/>
            </a:pPr>
            <a:r>
              <a:rPr lang="en-US" b="1" dirty="0" smtClean="0">
                <a:solidFill>
                  <a:srgbClr val="000000"/>
                </a:solidFill>
                <a:latin typeface="Candara" charset="0"/>
              </a:rPr>
              <a:t> Approved  	well 315</a:t>
            </a:r>
          </a:p>
          <a:p>
            <a:endParaRPr lang="en-US" b="1" dirty="0" smtClean="0">
              <a:solidFill>
                <a:srgbClr val="000000"/>
              </a:solidFill>
              <a:latin typeface="Candara" charset="0"/>
            </a:endParaRPr>
          </a:p>
          <a:p>
            <a:r>
              <a:rPr lang="en-US" b="1" dirty="0" smtClean="0">
                <a:solidFill>
                  <a:srgbClr val="000000"/>
                </a:solidFill>
                <a:latin typeface="Candara" charset="0"/>
              </a:rPr>
              <a:t>Full Field </a:t>
            </a:r>
            <a:r>
              <a:rPr lang="en-US" b="1" dirty="0" err="1" smtClean="0">
                <a:solidFill>
                  <a:srgbClr val="000000"/>
                </a:solidFill>
                <a:latin typeface="Candara" charset="0"/>
              </a:rPr>
              <a:t>Devl</a:t>
            </a:r>
            <a:r>
              <a:rPr lang="en-US" b="1" dirty="0" smtClean="0">
                <a:solidFill>
                  <a:srgbClr val="000000"/>
                </a:solidFill>
                <a:latin typeface="Candara" charset="0"/>
              </a:rPr>
              <a:t>.	8 wells</a:t>
            </a:r>
          </a:p>
          <a:p>
            <a:endParaRPr lang="en-US" b="1" dirty="0" smtClean="0">
              <a:solidFill>
                <a:srgbClr val="000000"/>
              </a:solidFill>
              <a:latin typeface="Candara" charset="0"/>
            </a:endParaRPr>
          </a:p>
          <a:p>
            <a:r>
              <a:rPr lang="en-US" b="1" dirty="0" smtClean="0">
                <a:solidFill>
                  <a:srgbClr val="000000"/>
                </a:solidFill>
                <a:latin typeface="Candara" charset="0"/>
              </a:rPr>
              <a:t>Gross Reserves</a:t>
            </a:r>
          </a:p>
          <a:p>
            <a:r>
              <a:rPr lang="en-US" b="1" dirty="0" smtClean="0">
                <a:solidFill>
                  <a:srgbClr val="000000"/>
                </a:solidFill>
                <a:latin typeface="Candara" charset="0"/>
              </a:rPr>
              <a:t>2-P	= 7.</a:t>
            </a:r>
            <a:r>
              <a:rPr lang="en-US" sz="2000" b="1" dirty="0" smtClean="0">
                <a:solidFill>
                  <a:srgbClr val="000000"/>
                </a:solidFill>
                <a:latin typeface="Candara" charset="0"/>
              </a:rPr>
              <a:t>⁶ </a:t>
            </a:r>
            <a:r>
              <a:rPr lang="en-US" sz="1600" b="1" dirty="0" err="1" smtClean="0">
                <a:solidFill>
                  <a:srgbClr val="000000"/>
                </a:solidFill>
                <a:latin typeface="Candara" charset="0"/>
              </a:rPr>
              <a:t>mmbbls</a:t>
            </a:r>
            <a:endParaRPr lang="en-US" sz="1600" b="1" dirty="0" smtClean="0">
              <a:solidFill>
                <a:srgbClr val="000000"/>
              </a:solidFill>
              <a:latin typeface="Candara" charset="0"/>
            </a:endParaRPr>
          </a:p>
          <a:p>
            <a:r>
              <a:rPr lang="en-US" b="1" dirty="0" smtClean="0">
                <a:solidFill>
                  <a:srgbClr val="000000"/>
                </a:solidFill>
                <a:latin typeface="Candara" charset="0"/>
              </a:rPr>
              <a:t> 3-P	+ Possible  = 17</a:t>
            </a:r>
            <a:r>
              <a:rPr lang="en-US" sz="1600" b="1" dirty="0" smtClean="0">
                <a:solidFill>
                  <a:srgbClr val="000000"/>
                </a:solidFill>
                <a:latin typeface="Candara" charset="0"/>
              </a:rPr>
              <a:t>.</a:t>
            </a:r>
            <a:r>
              <a:rPr lang="en-US" sz="2000" b="1" dirty="0" smtClean="0">
                <a:solidFill>
                  <a:srgbClr val="000000"/>
                </a:solidFill>
                <a:latin typeface="Candara" charset="0"/>
              </a:rPr>
              <a:t>⁹</a:t>
            </a:r>
          </a:p>
        </p:txBody>
      </p:sp>
      <p:sp>
        <p:nvSpPr>
          <p:cNvPr id="9219" name="Text Box 2"/>
          <p:cNvSpPr txBox="1">
            <a:spLocks noChangeArrowheads="1"/>
          </p:cNvSpPr>
          <p:nvPr/>
        </p:nvSpPr>
        <p:spPr bwMode="auto">
          <a:xfrm>
            <a:off x="285720" y="571480"/>
            <a:ext cx="4356100" cy="78579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2800" b="1" dirty="0" smtClean="0">
                <a:solidFill>
                  <a:srgbClr val="000000"/>
                </a:solidFill>
                <a:latin typeface="Candara" charset="0"/>
              </a:rPr>
              <a:t>East </a:t>
            </a:r>
            <a:r>
              <a:rPr lang="en-CA" sz="2800" b="1" dirty="0" err="1" smtClean="0">
                <a:solidFill>
                  <a:srgbClr val="000000"/>
                </a:solidFill>
                <a:latin typeface="Candara" charset="0"/>
              </a:rPr>
              <a:t>Zhagabulak</a:t>
            </a:r>
            <a:r>
              <a:rPr lang="en-CA" sz="2800" b="1" dirty="0" smtClean="0">
                <a:solidFill>
                  <a:srgbClr val="000000"/>
                </a:solidFill>
                <a:latin typeface="Candara" charset="0"/>
              </a:rPr>
              <a:t> Field</a:t>
            </a:r>
            <a:endParaRPr lang="en-CA" sz="2800" b="1" dirty="0">
              <a:solidFill>
                <a:srgbClr val="000000"/>
              </a:solidFill>
              <a:latin typeface="Candara" charset="0"/>
            </a:endParaRPr>
          </a:p>
        </p:txBody>
      </p:sp>
      <p:sp>
        <p:nvSpPr>
          <p:cNvPr id="9" name="TextBox 8"/>
          <p:cNvSpPr txBox="1"/>
          <p:nvPr/>
        </p:nvSpPr>
        <p:spPr>
          <a:xfrm>
            <a:off x="571472" y="1285860"/>
            <a:ext cx="2345514" cy="369332"/>
          </a:xfrm>
          <a:prstGeom prst="rect">
            <a:avLst/>
          </a:prstGeom>
          <a:noFill/>
        </p:spPr>
        <p:txBody>
          <a:bodyPr wrap="none" rtlCol="0">
            <a:spAutoFit/>
          </a:bodyPr>
          <a:lstStyle/>
          <a:p>
            <a:r>
              <a:rPr lang="en-US" b="1" dirty="0" smtClean="0">
                <a:latin typeface="Candara" pitchFamily="34" charset="0"/>
              </a:rPr>
              <a:t>[Bashkirian@4,260m]</a:t>
            </a:r>
            <a:endParaRPr lang="ru-RU" b="1" dirty="0">
              <a:latin typeface="Candara" pitchFamily="34" charset="0"/>
            </a:endParaRPr>
          </a:p>
        </p:txBody>
      </p:sp>
      <p:sp>
        <p:nvSpPr>
          <p:cNvPr id="10" name="TextBox 9"/>
          <p:cNvSpPr txBox="1"/>
          <p:nvPr/>
        </p:nvSpPr>
        <p:spPr>
          <a:xfrm>
            <a:off x="5214942" y="6072206"/>
            <a:ext cx="1920719" cy="369332"/>
          </a:xfrm>
          <a:prstGeom prst="rect">
            <a:avLst/>
          </a:prstGeom>
          <a:noFill/>
        </p:spPr>
        <p:txBody>
          <a:bodyPr wrap="none" rtlCol="0">
            <a:spAutoFit/>
          </a:bodyPr>
          <a:lstStyle/>
          <a:p>
            <a:r>
              <a:rPr lang="en-US" b="1" dirty="0" smtClean="0">
                <a:latin typeface="Candara" pitchFamily="34" charset="0"/>
              </a:rPr>
              <a:t>Scale 1 cm = 554m</a:t>
            </a:r>
            <a:endParaRPr lang="ru-RU" b="1" dirty="0">
              <a:latin typeface="Candara" pitchFamily="34" charset="0"/>
            </a:endParaRPr>
          </a:p>
        </p:txBody>
      </p:sp>
      <p:pic>
        <p:nvPicPr>
          <p:cNvPr id="7" name="Рисунок 6" descr="ws_328D.tmp"/>
          <p:cNvPicPr>
            <a:picLocks/>
          </p:cNvPicPr>
          <p:nvPr/>
        </p:nvPicPr>
        <p:blipFill>
          <a:blip r:embed="rId4" cstate="print"/>
          <a:stretch>
            <a:fillRect/>
          </a:stretch>
        </p:blipFill>
        <p:spPr>
          <a:xfrm>
            <a:off x="0" y="0"/>
            <a:ext cx="9144000" cy="533400"/>
          </a:xfrm>
          <a:prstGeom prst="rect">
            <a:avLst/>
          </a:prstGeom>
        </p:spPr>
      </p:pic>
      <p:sp>
        <p:nvSpPr>
          <p:cNvPr id="8" name="Номер слайда 7"/>
          <p:cNvSpPr>
            <a:spLocks noGrp="1"/>
          </p:cNvSpPr>
          <p:nvPr>
            <p:ph type="sldNum" sz="quarter" idx="12"/>
          </p:nvPr>
        </p:nvSpPr>
        <p:spPr>
          <a:xfrm>
            <a:off x="6786578" y="6143644"/>
            <a:ext cx="2133600" cy="365125"/>
          </a:xfrm>
        </p:spPr>
        <p:txBody>
          <a:bodyPr/>
          <a:lstStyle/>
          <a:p>
            <a:fld id="{6FC88545-D303-41C0-AA29-C33C92AD3EE3}" type="slidenum">
              <a:rPr lang="ru-RU" smtClean="0"/>
              <a:pPr/>
              <a:t>10</a:t>
            </a:fld>
            <a:endParaRPr lang="ru-RU" dirty="0"/>
          </a:p>
        </p:txBody>
      </p:sp>
      <p:grpSp>
        <p:nvGrpSpPr>
          <p:cNvPr id="14" name="Группа 13"/>
          <p:cNvGrpSpPr/>
          <p:nvPr/>
        </p:nvGrpSpPr>
        <p:grpSpPr>
          <a:xfrm>
            <a:off x="0" y="6512559"/>
            <a:ext cx="9144000" cy="345440"/>
            <a:chOff x="0" y="6512559"/>
            <a:chExt cx="9144000" cy="345440"/>
          </a:xfrm>
        </p:grpSpPr>
        <p:pic>
          <p:nvPicPr>
            <p:cNvPr id="15" name="Рисунок 14" descr="ws_E7D8.tmp"/>
            <p:cNvPicPr>
              <a:picLocks/>
            </p:cNvPicPr>
            <p:nvPr/>
          </p:nvPicPr>
          <p:blipFill>
            <a:blip r:embed="rId5" cstate="print"/>
            <a:stretch>
              <a:fillRect/>
            </a:stretch>
          </p:blipFill>
          <p:spPr>
            <a:xfrm>
              <a:off x="0" y="6512559"/>
              <a:ext cx="9144000" cy="345440"/>
            </a:xfrm>
            <a:prstGeom prst="rect">
              <a:avLst/>
            </a:prstGeom>
          </p:spPr>
        </p:pic>
        <p:sp>
          <p:nvSpPr>
            <p:cNvPr id="16" name="TextBox 15"/>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17" name="TextBox 16"/>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C2b_UNIWE_East_Zh.jpg"/>
          <p:cNvPicPr>
            <a:picLocks noChangeAspect="1"/>
          </p:cNvPicPr>
          <p:nvPr/>
        </p:nvPicPr>
        <p:blipFill>
          <a:blip r:embed="rId3" cstate="print"/>
          <a:stretch>
            <a:fillRect/>
          </a:stretch>
        </p:blipFill>
        <p:spPr>
          <a:xfrm>
            <a:off x="4283968" y="764704"/>
            <a:ext cx="4702954" cy="5208518"/>
          </a:xfrm>
          <a:prstGeom prst="rect">
            <a:avLst/>
          </a:prstGeom>
        </p:spPr>
      </p:pic>
      <p:sp>
        <p:nvSpPr>
          <p:cNvPr id="9220" name="Прямоугольник 7"/>
          <p:cNvSpPr>
            <a:spLocks noChangeArrowheads="1"/>
          </p:cNvSpPr>
          <p:nvPr/>
        </p:nvSpPr>
        <p:spPr bwMode="auto">
          <a:xfrm>
            <a:off x="214282" y="2071678"/>
            <a:ext cx="4176143" cy="4093428"/>
          </a:xfrm>
          <a:prstGeom prst="rect">
            <a:avLst/>
          </a:prstGeom>
          <a:noFill/>
          <a:ln w="9525">
            <a:noFill/>
            <a:miter lim="800000"/>
            <a:headEnd/>
            <a:tailEnd/>
          </a:ln>
        </p:spPr>
        <p:txBody>
          <a:bodyPr wrap="none">
            <a:spAutoFit/>
          </a:bodyPr>
          <a:lstStyle/>
          <a:p>
            <a:r>
              <a:rPr lang="en-US" sz="1600" b="1" dirty="0" smtClean="0">
                <a:solidFill>
                  <a:srgbClr val="000000"/>
                </a:solidFill>
                <a:latin typeface="Candara" charset="0"/>
              </a:rPr>
              <a:t>	                (</a:t>
            </a:r>
            <a:r>
              <a:rPr lang="en-US" sz="1600" b="1" u="sng" dirty="0" smtClean="0">
                <a:solidFill>
                  <a:srgbClr val="000000"/>
                </a:solidFill>
                <a:latin typeface="Candara" charset="0"/>
              </a:rPr>
              <a:t>A)</a:t>
            </a:r>
            <a:r>
              <a:rPr lang="en-US" sz="1600" b="1" dirty="0" smtClean="0">
                <a:solidFill>
                  <a:srgbClr val="000000"/>
                </a:solidFill>
                <a:latin typeface="Candara" charset="0"/>
              </a:rPr>
              <a:t>                “if” Well #308</a:t>
            </a:r>
          </a:p>
          <a:p>
            <a:endParaRPr lang="en-US" sz="1600" b="1" dirty="0" smtClean="0">
              <a:solidFill>
                <a:srgbClr val="000000"/>
              </a:solidFill>
              <a:latin typeface="Candara" charset="0"/>
            </a:endParaRPr>
          </a:p>
          <a:p>
            <a:r>
              <a:rPr lang="en-US" sz="1600" b="1" dirty="0" smtClean="0">
                <a:solidFill>
                  <a:srgbClr val="000000"/>
                </a:solidFill>
                <a:latin typeface="Candara" charset="0"/>
              </a:rPr>
              <a:t>Av. Prod </a:t>
            </a:r>
            <a:r>
              <a:rPr lang="en-US" sz="1600" b="1" dirty="0" err="1" smtClean="0">
                <a:solidFill>
                  <a:srgbClr val="000000"/>
                </a:solidFill>
                <a:latin typeface="Candara" charset="0"/>
              </a:rPr>
              <a:t>BoPD</a:t>
            </a:r>
            <a:r>
              <a:rPr lang="en-US" sz="1600" b="1" dirty="0" smtClean="0">
                <a:solidFill>
                  <a:srgbClr val="000000"/>
                </a:solidFill>
                <a:latin typeface="Candara" charset="0"/>
              </a:rPr>
              <a:t>        402             1,000            1,500</a:t>
            </a:r>
          </a:p>
          <a:p>
            <a:endParaRPr lang="en-US" sz="1600" b="1" dirty="0" smtClean="0">
              <a:solidFill>
                <a:srgbClr val="000000"/>
              </a:solidFill>
              <a:latin typeface="Candara" charset="0"/>
            </a:endParaRPr>
          </a:p>
          <a:p>
            <a:r>
              <a:rPr lang="en-US" sz="1600" b="1" dirty="0" smtClean="0">
                <a:solidFill>
                  <a:srgbClr val="000000"/>
                </a:solidFill>
                <a:latin typeface="Candara" charset="0"/>
              </a:rPr>
              <a:t>Monthly                    1.21               3.02             4.67</a:t>
            </a:r>
          </a:p>
          <a:p>
            <a:r>
              <a:rPr lang="en-US" sz="1600" b="1" dirty="0" smtClean="0">
                <a:solidFill>
                  <a:srgbClr val="000000"/>
                </a:solidFill>
                <a:latin typeface="Candara" charset="0"/>
              </a:rPr>
              <a:t>Rev  us$ ml	</a:t>
            </a:r>
          </a:p>
          <a:p>
            <a:endParaRPr lang="en-US" sz="1600" b="1" dirty="0" smtClean="0">
              <a:solidFill>
                <a:srgbClr val="000000"/>
              </a:solidFill>
              <a:latin typeface="Candara" charset="0"/>
            </a:endParaRPr>
          </a:p>
          <a:p>
            <a:r>
              <a:rPr lang="en-US" sz="1600" b="1" dirty="0" smtClean="0">
                <a:solidFill>
                  <a:srgbClr val="000000"/>
                </a:solidFill>
                <a:latin typeface="Candara" charset="0"/>
              </a:rPr>
              <a:t>Field                           62.53           72.47           75.04</a:t>
            </a:r>
          </a:p>
          <a:p>
            <a:r>
              <a:rPr lang="en-US" sz="1600" b="1" dirty="0" smtClean="0">
                <a:solidFill>
                  <a:srgbClr val="000000"/>
                </a:solidFill>
                <a:latin typeface="Candara" charset="0"/>
              </a:rPr>
              <a:t>netback/bbl us$ 	</a:t>
            </a:r>
          </a:p>
          <a:p>
            <a:endParaRPr lang="en-US" sz="1600" b="1" dirty="0" smtClean="0">
              <a:solidFill>
                <a:srgbClr val="000000"/>
              </a:solidFill>
              <a:latin typeface="Candara" charset="0"/>
            </a:endParaRPr>
          </a:p>
          <a:p>
            <a:r>
              <a:rPr lang="en-US" sz="1600" b="1" dirty="0" smtClean="0">
                <a:solidFill>
                  <a:srgbClr val="000000"/>
                </a:solidFill>
                <a:latin typeface="Candara" charset="0"/>
              </a:rPr>
              <a:t>G&amp;A/bbl us$             11.29             3.61             2.79</a:t>
            </a:r>
          </a:p>
          <a:p>
            <a:endParaRPr lang="en-US" sz="1600" b="1" dirty="0" smtClean="0">
              <a:solidFill>
                <a:srgbClr val="000000"/>
              </a:solidFill>
              <a:latin typeface="Candara" charset="0"/>
            </a:endParaRPr>
          </a:p>
          <a:p>
            <a:r>
              <a:rPr lang="en-US" sz="1600" b="1" dirty="0" smtClean="0">
                <a:solidFill>
                  <a:srgbClr val="000000"/>
                </a:solidFill>
                <a:latin typeface="Candara" charset="0"/>
              </a:rPr>
              <a:t>Monthly	           $80,000     $720,000   $1.239m</a:t>
            </a:r>
          </a:p>
          <a:p>
            <a:r>
              <a:rPr lang="en-US" sz="1600" b="1" dirty="0" smtClean="0">
                <a:solidFill>
                  <a:srgbClr val="000000"/>
                </a:solidFill>
                <a:latin typeface="Candara" charset="0"/>
              </a:rPr>
              <a:t>Free Cash Flow</a:t>
            </a:r>
          </a:p>
          <a:p>
            <a:endParaRPr lang="en-US" sz="1600" b="1" dirty="0" smtClean="0">
              <a:solidFill>
                <a:srgbClr val="000000"/>
              </a:solidFill>
              <a:latin typeface="Candara" charset="0"/>
            </a:endParaRPr>
          </a:p>
          <a:p>
            <a:r>
              <a:rPr lang="en-US" sz="1600" b="1" dirty="0" smtClean="0">
                <a:solidFill>
                  <a:srgbClr val="000000"/>
                </a:solidFill>
                <a:latin typeface="Candara" charset="0"/>
              </a:rPr>
              <a:t>         </a:t>
            </a:r>
            <a:r>
              <a:rPr lang="en-US" sz="2000" b="1" dirty="0" smtClean="0">
                <a:solidFill>
                  <a:srgbClr val="000000"/>
                </a:solidFill>
                <a:latin typeface="Candara" charset="0"/>
              </a:rPr>
              <a:t> ₀º₀	</a:t>
            </a:r>
            <a:r>
              <a:rPr lang="en-US" sz="1600" b="1" dirty="0" smtClean="0">
                <a:solidFill>
                  <a:srgbClr val="000000"/>
                </a:solidFill>
                <a:latin typeface="Candara" charset="0"/>
              </a:rPr>
              <a:t>308 = $ 15 m  F/CF</a:t>
            </a:r>
          </a:p>
        </p:txBody>
      </p:sp>
      <p:sp>
        <p:nvSpPr>
          <p:cNvPr id="9" name="TextBox 8"/>
          <p:cNvSpPr txBox="1"/>
          <p:nvPr/>
        </p:nvSpPr>
        <p:spPr>
          <a:xfrm>
            <a:off x="214282" y="1214422"/>
            <a:ext cx="3187668" cy="369332"/>
          </a:xfrm>
          <a:prstGeom prst="rect">
            <a:avLst/>
          </a:prstGeom>
          <a:noFill/>
        </p:spPr>
        <p:txBody>
          <a:bodyPr wrap="none" rtlCol="0">
            <a:spAutoFit/>
          </a:bodyPr>
          <a:lstStyle/>
          <a:p>
            <a:r>
              <a:rPr lang="en-US" b="1" dirty="0" smtClean="0">
                <a:latin typeface="Candara" pitchFamily="34" charset="0"/>
              </a:rPr>
              <a:t>“Operational Transformation”</a:t>
            </a:r>
            <a:endParaRPr lang="ru-RU" b="1" dirty="0">
              <a:latin typeface="Candara" pitchFamily="34" charset="0"/>
            </a:endParaRPr>
          </a:p>
        </p:txBody>
      </p:sp>
      <p:sp>
        <p:nvSpPr>
          <p:cNvPr id="10" name="TextBox 9"/>
          <p:cNvSpPr txBox="1"/>
          <p:nvPr/>
        </p:nvSpPr>
        <p:spPr>
          <a:xfrm>
            <a:off x="4429124" y="5925917"/>
            <a:ext cx="4198585" cy="584775"/>
          </a:xfrm>
          <a:prstGeom prst="rect">
            <a:avLst/>
          </a:prstGeom>
          <a:noFill/>
        </p:spPr>
        <p:txBody>
          <a:bodyPr wrap="none" rtlCol="0">
            <a:spAutoFit/>
          </a:bodyPr>
          <a:lstStyle/>
          <a:p>
            <a:r>
              <a:rPr lang="en-US" sz="1600" b="1" dirty="0" smtClean="0">
                <a:latin typeface="Candara" pitchFamily="34" charset="0"/>
              </a:rPr>
              <a:t>East </a:t>
            </a:r>
            <a:r>
              <a:rPr lang="en-US" sz="1600" b="1" dirty="0" err="1" smtClean="0">
                <a:latin typeface="Candara" pitchFamily="34" charset="0"/>
              </a:rPr>
              <a:t>Zhagabulak</a:t>
            </a:r>
            <a:r>
              <a:rPr lang="en-US" sz="1600" b="1" dirty="0" smtClean="0">
                <a:latin typeface="Candara" pitchFamily="34" charset="0"/>
              </a:rPr>
              <a:t> Field – [Bashkirian@4,260m]</a:t>
            </a:r>
          </a:p>
          <a:p>
            <a:r>
              <a:rPr lang="en-US" sz="1600" b="1" dirty="0" smtClean="0">
                <a:latin typeface="Candara" pitchFamily="34" charset="0"/>
              </a:rPr>
              <a:t>                             Scale 1  = 50,000</a:t>
            </a:r>
            <a:endParaRPr lang="ru-RU" sz="1600" b="1" dirty="0">
              <a:latin typeface="Candara" pitchFamily="34" charset="0"/>
            </a:endParaRPr>
          </a:p>
        </p:txBody>
      </p:sp>
      <p:pic>
        <p:nvPicPr>
          <p:cNvPr id="12" name="Рисунок 11" descr="ws_328D.tmp"/>
          <p:cNvPicPr>
            <a:picLocks/>
          </p:cNvPicPr>
          <p:nvPr/>
        </p:nvPicPr>
        <p:blipFill>
          <a:blip r:embed="rId4" cstate="print"/>
          <a:stretch>
            <a:fillRect/>
          </a:stretch>
        </p:blipFill>
        <p:spPr>
          <a:xfrm>
            <a:off x="0" y="0"/>
            <a:ext cx="9144000" cy="533400"/>
          </a:xfrm>
          <a:prstGeom prst="rect">
            <a:avLst/>
          </a:prstGeom>
        </p:spPr>
      </p:pic>
      <p:sp>
        <p:nvSpPr>
          <p:cNvPr id="9219" name="Text Box 2"/>
          <p:cNvSpPr txBox="1">
            <a:spLocks noChangeArrowheads="1"/>
          </p:cNvSpPr>
          <p:nvPr/>
        </p:nvSpPr>
        <p:spPr bwMode="auto">
          <a:xfrm>
            <a:off x="0" y="500042"/>
            <a:ext cx="6072230" cy="78579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2800" b="1" dirty="0" smtClean="0">
                <a:solidFill>
                  <a:srgbClr val="000000"/>
                </a:solidFill>
                <a:latin typeface="Candara" charset="0"/>
              </a:rPr>
              <a:t>Well #308 – Success is significant</a:t>
            </a:r>
            <a:endParaRPr lang="en-CA" sz="2800" b="1" dirty="0">
              <a:solidFill>
                <a:srgbClr val="000000"/>
              </a:solidFill>
              <a:latin typeface="Candara" charset="0"/>
            </a:endParaRPr>
          </a:p>
        </p:txBody>
      </p:sp>
      <p:sp>
        <p:nvSpPr>
          <p:cNvPr id="11" name="Номер слайда 10"/>
          <p:cNvSpPr>
            <a:spLocks noGrp="1"/>
          </p:cNvSpPr>
          <p:nvPr>
            <p:ph type="sldNum" sz="quarter" idx="12"/>
          </p:nvPr>
        </p:nvSpPr>
        <p:spPr>
          <a:xfrm>
            <a:off x="6786578" y="6143644"/>
            <a:ext cx="2133600" cy="365125"/>
          </a:xfrm>
        </p:spPr>
        <p:txBody>
          <a:bodyPr/>
          <a:lstStyle/>
          <a:p>
            <a:fld id="{6FC88545-D303-41C0-AA29-C33C92AD3EE3}" type="slidenum">
              <a:rPr lang="ru-RU" smtClean="0"/>
              <a:pPr/>
              <a:t>11</a:t>
            </a:fld>
            <a:endParaRPr lang="ru-RU" dirty="0"/>
          </a:p>
        </p:txBody>
      </p:sp>
      <p:grpSp>
        <p:nvGrpSpPr>
          <p:cNvPr id="14" name="Группа 13"/>
          <p:cNvGrpSpPr/>
          <p:nvPr/>
        </p:nvGrpSpPr>
        <p:grpSpPr>
          <a:xfrm>
            <a:off x="0" y="6512559"/>
            <a:ext cx="9144000" cy="345440"/>
            <a:chOff x="0" y="6512559"/>
            <a:chExt cx="9144000" cy="345440"/>
          </a:xfrm>
        </p:grpSpPr>
        <p:pic>
          <p:nvPicPr>
            <p:cNvPr id="15" name="Рисунок 14" descr="ws_E7D8.tmp"/>
            <p:cNvPicPr>
              <a:picLocks/>
            </p:cNvPicPr>
            <p:nvPr/>
          </p:nvPicPr>
          <p:blipFill>
            <a:blip r:embed="rId5" cstate="print"/>
            <a:stretch>
              <a:fillRect/>
            </a:stretch>
          </p:blipFill>
          <p:spPr>
            <a:xfrm>
              <a:off x="0" y="6512559"/>
              <a:ext cx="9144000" cy="345440"/>
            </a:xfrm>
            <a:prstGeom prst="rect">
              <a:avLst/>
            </a:prstGeom>
          </p:spPr>
        </p:pic>
        <p:sp>
          <p:nvSpPr>
            <p:cNvPr id="16" name="TextBox 15"/>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17" name="TextBox 16"/>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sp>
        <p:nvSpPr>
          <p:cNvPr id="13" name="Прямоугольник 12"/>
          <p:cNvSpPr/>
          <p:nvPr/>
        </p:nvSpPr>
        <p:spPr>
          <a:xfrm>
            <a:off x="1071538" y="1714488"/>
            <a:ext cx="1994457" cy="338554"/>
          </a:xfrm>
          <a:prstGeom prst="rect">
            <a:avLst/>
          </a:prstGeom>
        </p:spPr>
        <p:txBody>
          <a:bodyPr wrap="none">
            <a:spAutoFit/>
          </a:bodyPr>
          <a:lstStyle/>
          <a:p>
            <a:r>
              <a:rPr lang="en-US" sz="1600" b="1" dirty="0" smtClean="0">
                <a:solidFill>
                  <a:srgbClr val="000000"/>
                </a:solidFill>
                <a:latin typeface="Candara" charset="0"/>
              </a:rPr>
              <a:t>APC    y-t-d    30 Sept.</a:t>
            </a:r>
            <a:endParaRPr lang="ru-RU" sz="1600" b="1" dirty="0" smtClean="0">
              <a:solidFill>
                <a:srgbClr val="000000"/>
              </a:solidFill>
              <a:latin typeface="Candara" charset="0"/>
            </a:endParaRPr>
          </a:p>
        </p:txBody>
      </p:sp>
      <p:cxnSp>
        <p:nvCxnSpPr>
          <p:cNvPr id="19" name="Прямая со стрелкой 18"/>
          <p:cNvCxnSpPr/>
          <p:nvPr/>
        </p:nvCxnSpPr>
        <p:spPr>
          <a:xfrm rot="10800000" flipV="1">
            <a:off x="3143240" y="2357430"/>
            <a:ext cx="357190"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3500430" y="2357430"/>
            <a:ext cx="357190"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Кольцо 19"/>
          <p:cNvSpPr/>
          <p:nvPr/>
        </p:nvSpPr>
        <p:spPr>
          <a:xfrm>
            <a:off x="5567050" y="2996952"/>
            <a:ext cx="1512168" cy="1440160"/>
          </a:xfrm>
          <a:prstGeom prst="donut">
            <a:avLst>
              <a:gd name="adj" fmla="val 1274"/>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21" name="Кольцо 20"/>
          <p:cNvSpPr/>
          <p:nvPr/>
        </p:nvSpPr>
        <p:spPr>
          <a:xfrm>
            <a:off x="5135002" y="2204864"/>
            <a:ext cx="2343860" cy="2232248"/>
          </a:xfrm>
          <a:prstGeom prst="donut">
            <a:avLst>
              <a:gd name="adj" fmla="val 1274"/>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22" name="Стрелка влево 21"/>
          <p:cNvSpPr/>
          <p:nvPr/>
        </p:nvSpPr>
        <p:spPr>
          <a:xfrm>
            <a:off x="6431146" y="3861048"/>
            <a:ext cx="2016224" cy="72008"/>
          </a:xfrm>
          <a:prstGeom prst="leftArrow">
            <a:avLst>
              <a:gd name="adj1" fmla="val 21238"/>
              <a:gd name="adj2" fmla="val 57670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лево 22"/>
          <p:cNvSpPr/>
          <p:nvPr/>
        </p:nvSpPr>
        <p:spPr>
          <a:xfrm>
            <a:off x="6431146" y="2708920"/>
            <a:ext cx="2016224" cy="72008"/>
          </a:xfrm>
          <a:prstGeom prst="leftArrow">
            <a:avLst>
              <a:gd name="adj1" fmla="val 21238"/>
              <a:gd name="adj2" fmla="val 57670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8460432" y="2564904"/>
            <a:ext cx="479618" cy="369332"/>
          </a:xfrm>
          <a:prstGeom prst="rect">
            <a:avLst/>
          </a:prstGeom>
        </p:spPr>
        <p:txBody>
          <a:bodyPr wrap="none">
            <a:spAutoFit/>
          </a:bodyPr>
          <a:lstStyle/>
          <a:p>
            <a:r>
              <a:rPr lang="en-US" b="1" dirty="0" smtClean="0">
                <a:solidFill>
                  <a:srgbClr val="FF0000"/>
                </a:solidFill>
                <a:latin typeface="Candara" charset="0"/>
              </a:rPr>
              <a:t>3-P</a:t>
            </a:r>
            <a:endParaRPr lang="ru-RU" dirty="0">
              <a:solidFill>
                <a:srgbClr val="FF0000"/>
              </a:solidFill>
            </a:endParaRPr>
          </a:p>
        </p:txBody>
      </p:sp>
      <p:sp>
        <p:nvSpPr>
          <p:cNvPr id="25" name="Прямоугольник 24"/>
          <p:cNvSpPr/>
          <p:nvPr/>
        </p:nvSpPr>
        <p:spPr>
          <a:xfrm>
            <a:off x="8460432" y="3645024"/>
            <a:ext cx="481222" cy="369332"/>
          </a:xfrm>
          <a:prstGeom prst="rect">
            <a:avLst/>
          </a:prstGeom>
        </p:spPr>
        <p:txBody>
          <a:bodyPr wrap="none">
            <a:spAutoFit/>
          </a:bodyPr>
          <a:lstStyle/>
          <a:p>
            <a:r>
              <a:rPr lang="en-US" b="1" dirty="0" smtClean="0">
                <a:solidFill>
                  <a:srgbClr val="FF0000"/>
                </a:solidFill>
                <a:latin typeface="Candara" charset="0"/>
              </a:rPr>
              <a:t>2-P</a:t>
            </a:r>
            <a:endParaRPr lang="ru-RU" dirty="0">
              <a:solidFill>
                <a:srgbClr val="FF0000"/>
              </a:solidFill>
            </a:endParaRPr>
          </a:p>
        </p:txBody>
      </p:sp>
      <p:sp>
        <p:nvSpPr>
          <p:cNvPr id="27" name="Стрелка вправо 26"/>
          <p:cNvSpPr/>
          <p:nvPr/>
        </p:nvSpPr>
        <p:spPr>
          <a:xfrm>
            <a:off x="323528" y="5877272"/>
            <a:ext cx="288032" cy="144016"/>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edge">
                                      <p:cBhvr>
                                        <p:cTn id="11" dur="2000"/>
                                        <p:tgtEl>
                                          <p:spTgt spid="21"/>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edge">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myslide12">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7E9.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80A.tmp"/>
          <p:cNvPicPr>
            <a:picLocks/>
          </p:cNvPicPr>
          <p:nvPr/>
        </p:nvPicPr>
        <p:blipFill>
          <a:blip r:embed="rId4" cstate="print"/>
          <a:stretch>
            <a:fillRect/>
          </a:stretch>
        </p:blipFill>
        <p:spPr>
          <a:xfrm>
            <a:off x="0" y="6512559"/>
            <a:ext cx="9144000" cy="345440"/>
          </a:xfrm>
          <a:prstGeom prst="rect">
            <a:avLst/>
          </a:prstGeom>
        </p:spPr>
      </p:pic>
      <p:sp>
        <p:nvSpPr>
          <p:cNvPr id="13" name="TextBox 12"/>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4" name="TextBox 13"/>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pic>
        <p:nvPicPr>
          <p:cNvPr id="25" name="Рисунок 24" descr="reason.jpg"/>
          <p:cNvPicPr>
            <a:picLocks noChangeAspect="1"/>
          </p:cNvPicPr>
          <p:nvPr/>
        </p:nvPicPr>
        <p:blipFill>
          <a:blip r:embed="rId5" cstate="print"/>
          <a:stretch>
            <a:fillRect/>
          </a:stretch>
        </p:blipFill>
        <p:spPr>
          <a:xfrm>
            <a:off x="1938528" y="3000372"/>
            <a:ext cx="7205472" cy="3450336"/>
          </a:xfrm>
          <a:prstGeom prst="rect">
            <a:avLst/>
          </a:prstGeom>
        </p:spPr>
      </p:pic>
      <p:sp>
        <p:nvSpPr>
          <p:cNvPr id="12" name="TextBox 11"/>
          <p:cNvSpPr txBox="1"/>
          <p:nvPr/>
        </p:nvSpPr>
        <p:spPr>
          <a:xfrm>
            <a:off x="214282" y="1285860"/>
            <a:ext cx="8257069" cy="2859757"/>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30200" algn="l"/>
              </a:tabLst>
              <a:defRPr/>
            </a:pPr>
            <a:r>
              <a:rPr lang="en-US" sz="3200" b="1" dirty="0" smtClean="0">
                <a:solidFill>
                  <a:srgbClr val="000000"/>
                </a:solidFill>
                <a:latin typeface="Candara"/>
              </a:rPr>
              <a:t>Reason for confidence “Location and Geology”</a:t>
            </a:r>
          </a:p>
          <a:p>
            <a:pPr marL="0" marR="0" lvl="0" indent="0" defTabSz="914400" eaLnBrk="1" fontAlgn="auto" latinLnBrk="0" hangingPunct="1">
              <a:lnSpc>
                <a:spcPts val="1000"/>
              </a:lnSpc>
              <a:buClrTx/>
              <a:buSzTx/>
              <a:buNone/>
              <a:tabLst>
                <a:tab pos="330200" algn="l"/>
              </a:tabLst>
              <a:defRPr/>
            </a:pPr>
            <a:endParaRPr lang="en-US" sz="3200" b="1" dirty="0" smtClean="0">
              <a:solidFill>
                <a:srgbClr val="000000"/>
              </a:solidFill>
              <a:latin typeface="Candara"/>
            </a:endParaRPr>
          </a:p>
          <a:p>
            <a:pPr lvl="0">
              <a:lnSpc>
                <a:spcPts val="2595"/>
              </a:lnSpc>
              <a:tabLst>
                <a:tab pos="330200" algn="l"/>
              </a:tabLst>
              <a:defRPr/>
            </a:pPr>
            <a:r>
              <a:rPr lang="en-US" sz="3200" b="1" dirty="0" smtClean="0">
                <a:solidFill>
                  <a:srgbClr val="000000"/>
                </a:solidFill>
                <a:latin typeface="Candara"/>
              </a:rPr>
              <a:t>	</a:t>
            </a:r>
            <a:r>
              <a:rPr lang="en-US" b="1" dirty="0" smtClean="0">
                <a:solidFill>
                  <a:srgbClr val="000000"/>
                </a:solidFill>
                <a:latin typeface="Candara"/>
              </a:rPr>
              <a:t>The two producing wells are 1.1 km apart</a:t>
            </a:r>
          </a:p>
          <a:p>
            <a:pPr lvl="0">
              <a:lnSpc>
                <a:spcPts val="2595"/>
              </a:lnSpc>
              <a:tabLst>
                <a:tab pos="330200" algn="l"/>
              </a:tabLst>
              <a:defRPr/>
            </a:pPr>
            <a:r>
              <a:rPr lang="en-US" b="1" dirty="0" smtClean="0">
                <a:solidFill>
                  <a:srgbClr val="000000"/>
                </a:solidFill>
                <a:latin typeface="Candara"/>
              </a:rPr>
              <a:t>	EZ# 308 to be drilled in between</a:t>
            </a:r>
          </a:p>
          <a:p>
            <a:pPr lvl="0">
              <a:lnSpc>
                <a:spcPts val="2595"/>
              </a:lnSpc>
              <a:tabLst>
                <a:tab pos="330200" algn="l"/>
              </a:tabLst>
              <a:defRPr/>
            </a:pPr>
            <a:r>
              <a:rPr lang="en-US" b="1" dirty="0" smtClean="0">
                <a:solidFill>
                  <a:srgbClr val="000000"/>
                </a:solidFill>
                <a:latin typeface="Candara"/>
              </a:rPr>
              <a:t>	Gross pay of K-II horizon is some 420 </a:t>
            </a:r>
            <a:r>
              <a:rPr lang="en-US" b="1" dirty="0" err="1" smtClean="0">
                <a:solidFill>
                  <a:srgbClr val="000000"/>
                </a:solidFill>
                <a:latin typeface="Candara"/>
              </a:rPr>
              <a:t>metres</a:t>
            </a:r>
            <a:endParaRPr lang="en-US" b="1" dirty="0" smtClean="0">
              <a:solidFill>
                <a:srgbClr val="000000"/>
              </a:solidFill>
              <a:latin typeface="Candara"/>
            </a:endParaRPr>
          </a:p>
          <a:p>
            <a:pPr marL="0" marR="0" lvl="0" indent="0" defTabSz="914400" eaLnBrk="1" fontAlgn="auto" latinLnBrk="0" hangingPunct="1">
              <a:lnSpc>
                <a:spcPts val="2390"/>
              </a:lnSpc>
              <a:buClrTx/>
              <a:buSzTx/>
              <a:buNone/>
              <a:tabLst>
                <a:tab pos="330200" algn="l"/>
              </a:tabLst>
              <a:defRPr/>
            </a:pPr>
            <a:r>
              <a:rPr lang="en-US" b="1" dirty="0" smtClean="0">
                <a:solidFill>
                  <a:srgbClr val="000000"/>
                </a:solidFill>
                <a:latin typeface="Candara"/>
              </a:rPr>
              <a:t>	Net pay in the EZ# 213 well is 33 </a:t>
            </a:r>
            <a:r>
              <a:rPr lang="en-US" b="1" dirty="0" err="1" smtClean="0">
                <a:solidFill>
                  <a:srgbClr val="000000"/>
                </a:solidFill>
                <a:latin typeface="Candara"/>
              </a:rPr>
              <a:t>metres</a:t>
            </a:r>
            <a:endParaRPr lang="en-US" b="1" dirty="0" smtClean="0">
              <a:solidFill>
                <a:srgbClr val="000000"/>
              </a:solidFill>
              <a:latin typeface="Candara"/>
            </a:endParaRPr>
          </a:p>
          <a:p>
            <a:pPr marL="0" marR="0" lvl="0" indent="0" defTabSz="914400" eaLnBrk="1" fontAlgn="auto" latinLnBrk="0" hangingPunct="1">
              <a:lnSpc>
                <a:spcPts val="2390"/>
              </a:lnSpc>
              <a:buClrTx/>
              <a:buSzTx/>
              <a:buNone/>
              <a:tabLst>
                <a:tab pos="330200" algn="l"/>
              </a:tabLst>
              <a:defRPr/>
            </a:pPr>
            <a:r>
              <a:rPr lang="en-US" b="1" dirty="0" smtClean="0">
                <a:solidFill>
                  <a:srgbClr val="000000"/>
                </a:solidFill>
                <a:latin typeface="Candara"/>
              </a:rPr>
              <a:t>	Net pay in the EZ# 301 well is 65 </a:t>
            </a:r>
            <a:r>
              <a:rPr lang="en-US" b="1" dirty="0" err="1" smtClean="0">
                <a:solidFill>
                  <a:srgbClr val="000000"/>
                </a:solidFill>
                <a:latin typeface="Candara"/>
              </a:rPr>
              <a:t>metres</a:t>
            </a:r>
            <a:endParaRPr lang="en-US" b="1" dirty="0" smtClean="0">
              <a:solidFill>
                <a:srgbClr val="000000"/>
              </a:solidFill>
              <a:latin typeface="Candara"/>
            </a:endParaRPr>
          </a:p>
          <a:p>
            <a:pPr marL="0" marR="0" lvl="0" indent="0" defTabSz="914400" eaLnBrk="1" fontAlgn="auto" latinLnBrk="0" hangingPunct="1">
              <a:lnSpc>
                <a:spcPts val="2390"/>
              </a:lnSpc>
              <a:buClrTx/>
              <a:buSzTx/>
              <a:buNone/>
              <a:tabLst>
                <a:tab pos="330200" algn="l"/>
              </a:tabLst>
              <a:defRPr/>
            </a:pPr>
            <a:r>
              <a:rPr lang="en-US" b="1" dirty="0" smtClean="0">
                <a:solidFill>
                  <a:srgbClr val="000000"/>
                </a:solidFill>
                <a:latin typeface="Candara"/>
              </a:rPr>
              <a:t>	</a:t>
            </a:r>
          </a:p>
          <a:p>
            <a:pPr marL="0" marR="0" lvl="0" indent="0" defTabSz="914400" eaLnBrk="1" fontAlgn="auto" latinLnBrk="0" hangingPunct="1">
              <a:lnSpc>
                <a:spcPts val="2390"/>
              </a:lnSpc>
              <a:buClrTx/>
              <a:buSzTx/>
              <a:buNone/>
              <a:tabLst>
                <a:tab pos="330200" algn="l"/>
              </a:tabLst>
              <a:defRPr/>
            </a:pPr>
            <a:r>
              <a:rPr lang="en-US" b="1" dirty="0" smtClean="0">
                <a:solidFill>
                  <a:srgbClr val="000000"/>
                </a:solidFill>
                <a:latin typeface="Candara"/>
              </a:rPr>
              <a:t>	</a:t>
            </a:r>
            <a:endParaRPr lang="ru-RU" b="1" dirty="0">
              <a:solidFill>
                <a:srgbClr val="000000"/>
              </a:solidFill>
              <a:latin typeface="Candara"/>
            </a:endParaRPr>
          </a:p>
        </p:txBody>
      </p:sp>
      <p:sp>
        <p:nvSpPr>
          <p:cNvPr id="23" name="Кольцо 22"/>
          <p:cNvSpPr/>
          <p:nvPr/>
        </p:nvSpPr>
        <p:spPr>
          <a:xfrm>
            <a:off x="7643834" y="4572008"/>
            <a:ext cx="714380" cy="642942"/>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26" name="Стрелка влево 25"/>
          <p:cNvSpPr/>
          <p:nvPr/>
        </p:nvSpPr>
        <p:spPr>
          <a:xfrm rot="19111244">
            <a:off x="8288412" y="4262489"/>
            <a:ext cx="830323" cy="103639"/>
          </a:xfrm>
          <a:prstGeom prst="leftArrow">
            <a:avLst>
              <a:gd name="adj1" fmla="val 18257"/>
              <a:gd name="adj2" fmla="val 309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Номер слайда 16"/>
          <p:cNvSpPr>
            <a:spLocks noGrp="1"/>
          </p:cNvSpPr>
          <p:nvPr>
            <p:ph type="sldNum" sz="quarter" idx="12"/>
          </p:nvPr>
        </p:nvSpPr>
        <p:spPr>
          <a:xfrm>
            <a:off x="6786578" y="6143644"/>
            <a:ext cx="2133600" cy="365125"/>
          </a:xfrm>
        </p:spPr>
        <p:txBody>
          <a:bodyPr/>
          <a:lstStyle/>
          <a:p>
            <a:fld id="{6FC88545-D303-41C0-AA29-C33C92AD3EE3}" type="slidenum">
              <a:rPr lang="ru-RU" smtClean="0"/>
              <a:pPr/>
              <a:t>12</a:t>
            </a:fld>
            <a:endParaRPr lang="ru-RU" dirty="0"/>
          </a:p>
        </p:txBody>
      </p:sp>
      <p:sp>
        <p:nvSpPr>
          <p:cNvPr id="18" name="Text Box 2"/>
          <p:cNvSpPr txBox="1">
            <a:spLocks noChangeArrowheads="1"/>
          </p:cNvSpPr>
          <p:nvPr/>
        </p:nvSpPr>
        <p:spPr bwMode="auto">
          <a:xfrm>
            <a:off x="3214678" y="500042"/>
            <a:ext cx="2143140" cy="930275"/>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2800" b="1" dirty="0" smtClean="0">
                <a:solidFill>
                  <a:srgbClr val="000000"/>
                </a:solidFill>
                <a:latin typeface="Candara" charset="0"/>
              </a:rPr>
              <a:t>“ Well 308”</a:t>
            </a:r>
            <a:endParaRPr lang="en-CA" sz="2800" b="1" dirty="0">
              <a:solidFill>
                <a:srgbClr val="000000"/>
              </a:solidFill>
              <a:latin typeface="Candar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par>
                          <p:cTn id="8" fill="hold">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myslide10">
    <p:spTree>
      <p:nvGrpSpPr>
        <p:cNvPr id="1" name=""/>
        <p:cNvGrpSpPr/>
        <p:nvPr/>
      </p:nvGrpSpPr>
      <p:grpSpPr>
        <a:xfrm>
          <a:off x="0" y="0"/>
          <a:ext cx="0" cy="0"/>
          <a:chOff x="0" y="0"/>
          <a:chExt cx="0" cy="0"/>
        </a:xfrm>
      </p:grpSpPr>
      <p:pic>
        <p:nvPicPr>
          <p:cNvPr id="17" name="Рисунок 16" descr="tabl.jpg"/>
          <p:cNvPicPr>
            <a:picLocks noChangeAspect="1"/>
          </p:cNvPicPr>
          <p:nvPr/>
        </p:nvPicPr>
        <p:blipFill>
          <a:blip r:embed="rId2" cstate="print"/>
          <a:stretch>
            <a:fillRect/>
          </a:stretch>
        </p:blipFill>
        <p:spPr>
          <a:xfrm>
            <a:off x="611560" y="1052736"/>
            <a:ext cx="7344816" cy="5425440"/>
          </a:xfrm>
          <a:prstGeom prst="rect">
            <a:avLst/>
          </a:prstGeom>
        </p:spPr>
      </p:pic>
      <p:pic>
        <p:nvPicPr>
          <p:cNvPr id="4" name="Рисунок 3" descr="ws_FF0D.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FF2E.tmp"/>
          <p:cNvPicPr>
            <a:picLocks/>
          </p:cNvPicPr>
          <p:nvPr/>
        </p:nvPicPr>
        <p:blipFill>
          <a:blip r:embed="rId4" cstate="print"/>
          <a:stretch>
            <a:fillRect/>
          </a:stretch>
        </p:blipFill>
        <p:spPr>
          <a:xfrm>
            <a:off x="0" y="6512559"/>
            <a:ext cx="9144000" cy="345440"/>
          </a:xfrm>
          <a:prstGeom prst="rect">
            <a:avLst/>
          </a:prstGeom>
        </p:spPr>
      </p:pic>
      <p:sp>
        <p:nvSpPr>
          <p:cNvPr id="11" name="TextBox 10"/>
          <p:cNvSpPr txBox="1"/>
          <p:nvPr/>
        </p:nvSpPr>
        <p:spPr>
          <a:xfrm>
            <a:off x="179512" y="692696"/>
            <a:ext cx="8217891" cy="2231380"/>
          </a:xfrm>
          <a:prstGeom prst="rect">
            <a:avLst/>
          </a:prstGeom>
          <a:noFill/>
        </p:spPr>
        <p:txBody>
          <a:bodyPr vert="horz" wrap="none" lIns="0" tIns="0" rIns="0" bIns="0" rtlCol="0">
            <a:spAutoFit/>
          </a:bodyPr>
          <a:lstStyle/>
          <a:p>
            <a:pPr marL="0" marR="0" lvl="0" indent="0" defTabSz="914400" eaLnBrk="1" fontAlgn="auto" latinLnBrk="0" hangingPunct="1">
              <a:lnSpc>
                <a:spcPts val="2440"/>
              </a:lnSpc>
              <a:buClrTx/>
              <a:buSzTx/>
              <a:buNone/>
              <a:tabLst>
                <a:tab pos="3124200" algn="l"/>
              </a:tabLst>
              <a:defRPr/>
            </a:pPr>
            <a:r>
              <a:rPr lang="en-US" sz="2000" b="1" dirty="0" smtClean="0">
                <a:solidFill>
                  <a:srgbClr val="000000"/>
                </a:solidFill>
                <a:latin typeface="Candara"/>
              </a:rPr>
              <a:t>East </a:t>
            </a:r>
            <a:r>
              <a:rPr lang="en-US" sz="2000" b="1" dirty="0" err="1" smtClean="0">
                <a:solidFill>
                  <a:srgbClr val="000000"/>
                </a:solidFill>
                <a:latin typeface="Candara"/>
              </a:rPr>
              <a:t>Zhagabulak</a:t>
            </a:r>
            <a:r>
              <a:rPr lang="en-US" sz="2000" b="1" dirty="0" smtClean="0">
                <a:solidFill>
                  <a:srgbClr val="000000"/>
                </a:solidFill>
                <a:latin typeface="Candara"/>
              </a:rPr>
              <a:t> “Not a Huge Field But it Has Significant Value for Caspian”</a:t>
            </a:r>
          </a:p>
          <a:p>
            <a:pPr marL="0" marR="0" lvl="0" indent="0" defTabSz="914400" eaLnBrk="1" fontAlgn="auto" latinLnBrk="0" hangingPunct="1">
              <a:lnSpc>
                <a:spcPts val="1000"/>
              </a:lnSpc>
              <a:buClrTx/>
              <a:buSzTx/>
              <a:buNone/>
              <a:tabLst>
                <a:tab pos="3124200" algn="l"/>
              </a:tabLst>
              <a:defRPr/>
            </a:pPr>
            <a:endParaRPr lang="en-US" sz="2000" b="1" dirty="0" smtClean="0">
              <a:solidFill>
                <a:srgbClr val="000000"/>
              </a:solidFill>
              <a:latin typeface="Candara"/>
            </a:endParaRPr>
          </a:p>
          <a:p>
            <a:pPr marL="0" marR="0" lvl="0" indent="0" defTabSz="914400" eaLnBrk="1" fontAlgn="auto" latinLnBrk="0" hangingPunct="1">
              <a:lnSpc>
                <a:spcPts val="2933"/>
              </a:lnSpc>
              <a:buClrTx/>
              <a:buSzTx/>
              <a:buNone/>
              <a:tabLst>
                <a:tab pos="3124200" algn="l"/>
              </a:tabLst>
              <a:defRPr/>
            </a:pPr>
            <a:r>
              <a:rPr lang="en-US" sz="2000" b="1" dirty="0" smtClean="0">
                <a:solidFill>
                  <a:srgbClr val="000000"/>
                </a:solidFill>
                <a:latin typeface="Candara"/>
              </a:rPr>
              <a:t>	</a:t>
            </a:r>
            <a:endParaRPr lang="en-US" sz="1600" b="1" dirty="0" smtClean="0">
              <a:solidFill>
                <a:srgbClr val="000000"/>
              </a:solidFill>
              <a:latin typeface="Candara"/>
            </a:endParaRPr>
          </a:p>
          <a:p>
            <a:pPr marL="0" marR="0" lvl="0" indent="0" defTabSz="914400" eaLnBrk="1" fontAlgn="auto" latinLnBrk="0" hangingPunct="1">
              <a:lnSpc>
                <a:spcPts val="2710"/>
              </a:lnSpc>
              <a:buClrTx/>
              <a:buSzTx/>
              <a:buNone/>
              <a:tabLst>
                <a:tab pos="3124200" algn="l"/>
              </a:tabLst>
              <a:defRPr/>
            </a:pPr>
            <a:r>
              <a:rPr lang="en-US" sz="1600" b="1" dirty="0" smtClean="0">
                <a:solidFill>
                  <a:srgbClr val="000000"/>
                </a:solidFill>
                <a:latin typeface="Candara"/>
              </a:rPr>
              <a:t>		</a:t>
            </a:r>
            <a:r>
              <a:rPr lang="en-US" sz="1600" b="1" dirty="0" smtClean="0">
                <a:solidFill>
                  <a:srgbClr val="FF0000"/>
                </a:solidFill>
                <a:latin typeface="Candara"/>
              </a:rPr>
              <a:t>Net cash flow to Caspian</a:t>
            </a:r>
          </a:p>
          <a:p>
            <a:pPr marL="0" marR="0" lvl="0" indent="0" defTabSz="914400" eaLnBrk="1" fontAlgn="auto" latinLnBrk="0" hangingPunct="1">
              <a:lnSpc>
                <a:spcPts val="1920"/>
              </a:lnSpc>
              <a:buClrTx/>
              <a:buSzTx/>
              <a:buNone/>
              <a:tabLst>
                <a:tab pos="3124200" algn="l"/>
              </a:tabLst>
              <a:defRPr/>
            </a:pPr>
            <a:r>
              <a:rPr lang="en-US" sz="1600" b="1" dirty="0" smtClean="0">
                <a:solidFill>
                  <a:srgbClr val="FF0000"/>
                </a:solidFill>
                <a:latin typeface="Candara"/>
              </a:rPr>
              <a:t>		is $408 million</a:t>
            </a:r>
          </a:p>
          <a:p>
            <a:pPr marL="0" marR="0" lvl="0" indent="0" defTabSz="914400" eaLnBrk="1" fontAlgn="auto" latinLnBrk="0" hangingPunct="1">
              <a:lnSpc>
                <a:spcPts val="1920"/>
              </a:lnSpc>
              <a:buClrTx/>
              <a:buSzTx/>
              <a:buNone/>
              <a:tabLst>
                <a:tab pos="3124200" algn="l"/>
              </a:tabLst>
              <a:defRPr/>
            </a:pPr>
            <a:endParaRPr lang="en-US" sz="1600" b="1" dirty="0" smtClean="0">
              <a:solidFill>
                <a:srgbClr val="FF0000"/>
              </a:solidFill>
              <a:latin typeface="Candara"/>
            </a:endParaRPr>
          </a:p>
          <a:p>
            <a:pPr marL="0" marR="0" lvl="0" indent="0" defTabSz="914400" eaLnBrk="1" fontAlgn="auto" latinLnBrk="0" hangingPunct="1">
              <a:lnSpc>
                <a:spcPts val="2710"/>
              </a:lnSpc>
              <a:buClrTx/>
              <a:buSzTx/>
              <a:buNone/>
              <a:tabLst>
                <a:tab pos="3124200" algn="l"/>
              </a:tabLst>
              <a:defRPr/>
            </a:pPr>
            <a:r>
              <a:rPr lang="en-US" sz="1600" b="1" dirty="0" smtClean="0">
                <a:solidFill>
                  <a:srgbClr val="FF0000"/>
                </a:solidFill>
                <a:latin typeface="Candara"/>
              </a:rPr>
              <a:t>		Net Present Value of Caspian</a:t>
            </a:r>
          </a:p>
          <a:p>
            <a:pPr marL="0" marR="0" lvl="0" indent="0" defTabSz="914400" eaLnBrk="1" fontAlgn="auto" latinLnBrk="0" hangingPunct="1">
              <a:lnSpc>
                <a:spcPts val="1920"/>
              </a:lnSpc>
              <a:buClrTx/>
              <a:buSzTx/>
              <a:buNone/>
              <a:tabLst>
                <a:tab pos="3124200" algn="l"/>
              </a:tabLst>
              <a:defRPr/>
            </a:pPr>
            <a:r>
              <a:rPr lang="en-US" sz="1600" b="1" dirty="0" smtClean="0">
                <a:solidFill>
                  <a:srgbClr val="FF0000"/>
                </a:solidFill>
                <a:latin typeface="Candara"/>
              </a:rPr>
              <a:t>		is 94¢ /share</a:t>
            </a:r>
            <a:endParaRPr lang="ru-RU" sz="1600" b="1" dirty="0">
              <a:solidFill>
                <a:srgbClr val="FF0000"/>
              </a:solidFill>
              <a:latin typeface="Candara"/>
            </a:endParaRPr>
          </a:p>
        </p:txBody>
      </p:sp>
      <p:sp>
        <p:nvSpPr>
          <p:cNvPr id="12" name="TextBox 11"/>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3" name="TextBox 12"/>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14" name="Кольцо 13"/>
          <p:cNvSpPr/>
          <p:nvPr/>
        </p:nvSpPr>
        <p:spPr>
          <a:xfrm>
            <a:off x="6660232" y="5949280"/>
            <a:ext cx="864096" cy="428628"/>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5" name="Стрелка влево 14"/>
          <p:cNvSpPr/>
          <p:nvPr/>
        </p:nvSpPr>
        <p:spPr>
          <a:xfrm rot="19038835">
            <a:off x="7449474" y="5640959"/>
            <a:ext cx="830323" cy="103639"/>
          </a:xfrm>
          <a:prstGeom prst="leftArrow">
            <a:avLst>
              <a:gd name="adj1" fmla="val 18257"/>
              <a:gd name="adj2" fmla="val 309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омер слайда 15"/>
          <p:cNvSpPr>
            <a:spLocks noGrp="1"/>
          </p:cNvSpPr>
          <p:nvPr>
            <p:ph type="sldNum" sz="quarter" idx="12"/>
          </p:nvPr>
        </p:nvSpPr>
        <p:spPr>
          <a:xfrm>
            <a:off x="6786578" y="6143644"/>
            <a:ext cx="2133600" cy="365125"/>
          </a:xfrm>
        </p:spPr>
        <p:txBody>
          <a:bodyPr/>
          <a:lstStyle/>
          <a:p>
            <a:fld id="{6FC88545-D303-41C0-AA29-C33C92AD3EE3}" type="slidenum">
              <a:rPr lang="ru-RU" smtClean="0"/>
              <a:pPr/>
              <a:t>13</a:t>
            </a:fld>
            <a:endParaRPr lang="ru-RU" dirty="0"/>
          </a:p>
        </p:txBody>
      </p:sp>
      <p:sp>
        <p:nvSpPr>
          <p:cNvPr id="18" name="Прямоугольник 17"/>
          <p:cNvSpPr/>
          <p:nvPr/>
        </p:nvSpPr>
        <p:spPr>
          <a:xfrm>
            <a:off x="7596336" y="5949280"/>
            <a:ext cx="1207382" cy="307777"/>
          </a:xfrm>
          <a:prstGeom prst="rect">
            <a:avLst/>
          </a:prstGeom>
        </p:spPr>
        <p:txBody>
          <a:bodyPr wrap="none">
            <a:spAutoFit/>
          </a:bodyPr>
          <a:lstStyle/>
          <a:p>
            <a:r>
              <a:rPr lang="en-US" sz="1400" b="1" dirty="0" smtClean="0">
                <a:solidFill>
                  <a:srgbClr val="000000"/>
                </a:solidFill>
                <a:latin typeface="Candara"/>
              </a:rPr>
              <a:t>by </a:t>
            </a:r>
            <a:r>
              <a:rPr lang="en-US" sz="1400" b="1" dirty="0" err="1" smtClean="0">
                <a:solidFill>
                  <a:srgbClr val="000000"/>
                </a:solidFill>
                <a:latin typeface="Candara"/>
              </a:rPr>
              <a:t>McDaniels</a:t>
            </a:r>
            <a:endParaRPr lang="ru-RU" sz="1400" dirty="0"/>
          </a:p>
        </p:txBody>
      </p:sp>
      <p:sp>
        <p:nvSpPr>
          <p:cNvPr id="19" name="Прямоугольник 18"/>
          <p:cNvSpPr/>
          <p:nvPr/>
        </p:nvSpPr>
        <p:spPr>
          <a:xfrm>
            <a:off x="6300192" y="1844824"/>
            <a:ext cx="1659429" cy="369332"/>
          </a:xfrm>
          <a:prstGeom prst="rect">
            <a:avLst/>
          </a:prstGeom>
        </p:spPr>
        <p:txBody>
          <a:bodyPr wrap="none">
            <a:spAutoFit/>
          </a:bodyPr>
          <a:lstStyle/>
          <a:p>
            <a:r>
              <a:rPr lang="en-US" b="1" dirty="0" smtClean="0">
                <a:solidFill>
                  <a:srgbClr val="000000"/>
                </a:solidFill>
                <a:latin typeface="Candara"/>
              </a:rPr>
              <a:t>NET to Caspian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par>
                          <p:cTn id="8" fill="hold">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myslide11">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1"/>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383.tmp"/>
          <p:cNvPicPr>
            <a:picLocks/>
          </p:cNvPicPr>
          <p:nvPr/>
        </p:nvPicPr>
        <p:blipFill>
          <a:blip r:embed="rId2" cstate="print"/>
          <a:stretch>
            <a:fillRect/>
          </a:stretch>
        </p:blipFill>
        <p:spPr>
          <a:xfrm>
            <a:off x="0" y="0"/>
            <a:ext cx="9144000" cy="533400"/>
          </a:xfrm>
          <a:prstGeom prst="rect">
            <a:avLst/>
          </a:prstGeom>
        </p:spPr>
      </p:pic>
      <p:pic>
        <p:nvPicPr>
          <p:cNvPr id="6" name="Рисунок 5" descr="ws_394.tmp"/>
          <p:cNvPicPr>
            <a:picLocks/>
          </p:cNvPicPr>
          <p:nvPr/>
        </p:nvPicPr>
        <p:blipFill>
          <a:blip r:embed="rId3" cstate="print"/>
          <a:stretch>
            <a:fillRect/>
          </a:stretch>
        </p:blipFill>
        <p:spPr>
          <a:xfrm>
            <a:off x="0" y="6512559"/>
            <a:ext cx="9144000" cy="345440"/>
          </a:xfrm>
          <a:prstGeom prst="rect">
            <a:avLst/>
          </a:prstGeom>
        </p:spPr>
      </p:pic>
      <p:sp>
        <p:nvSpPr>
          <p:cNvPr id="11" name="TextBox 10"/>
          <p:cNvSpPr txBox="1"/>
          <p:nvPr/>
        </p:nvSpPr>
        <p:spPr>
          <a:xfrm>
            <a:off x="378459" y="813257"/>
            <a:ext cx="8552213" cy="483466"/>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673100" algn="l"/>
              </a:tabLst>
              <a:defRPr/>
            </a:pPr>
            <a:r>
              <a:rPr lang="en-US" sz="3200" b="1" dirty="0" smtClean="0">
                <a:solidFill>
                  <a:srgbClr val="000000"/>
                </a:solidFill>
                <a:latin typeface="Candara"/>
              </a:rPr>
              <a:t>East </a:t>
            </a:r>
            <a:r>
              <a:rPr lang="en-US" sz="3200" b="1" dirty="0" err="1" smtClean="0">
                <a:solidFill>
                  <a:srgbClr val="000000"/>
                </a:solidFill>
                <a:latin typeface="Candara"/>
              </a:rPr>
              <a:t>Zhagabulak</a:t>
            </a:r>
            <a:r>
              <a:rPr lang="en-US" sz="3200" b="1" dirty="0" smtClean="0">
                <a:solidFill>
                  <a:srgbClr val="000000"/>
                </a:solidFill>
                <a:latin typeface="Candara"/>
              </a:rPr>
              <a:t> - Value Sensitivity to Brent Price</a:t>
            </a:r>
          </a:p>
        </p:txBody>
      </p:sp>
      <p:sp>
        <p:nvSpPr>
          <p:cNvPr id="12" name="TextBox 11"/>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3" name="TextBox 12"/>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14" name="Номер слайда 13"/>
          <p:cNvSpPr>
            <a:spLocks noGrp="1"/>
          </p:cNvSpPr>
          <p:nvPr>
            <p:ph type="sldNum" sz="quarter" idx="12"/>
          </p:nvPr>
        </p:nvSpPr>
        <p:spPr>
          <a:xfrm>
            <a:off x="6786578" y="6143644"/>
            <a:ext cx="2133600" cy="365125"/>
          </a:xfrm>
        </p:spPr>
        <p:txBody>
          <a:bodyPr/>
          <a:lstStyle/>
          <a:p>
            <a:fld id="{6FC88545-D303-41C0-AA29-C33C92AD3EE3}" type="slidenum">
              <a:rPr lang="ru-RU" smtClean="0"/>
              <a:pPr/>
              <a:t>14</a:t>
            </a:fld>
            <a:endParaRPr lang="ru-RU" dirty="0"/>
          </a:p>
        </p:txBody>
      </p:sp>
      <p:graphicFrame>
        <p:nvGraphicFramePr>
          <p:cNvPr id="15" name="Таблица 14"/>
          <p:cNvGraphicFramePr>
            <a:graphicFrameLocks noGrp="1"/>
          </p:cNvGraphicFramePr>
          <p:nvPr/>
        </p:nvGraphicFramePr>
        <p:xfrm>
          <a:off x="323528" y="1628800"/>
          <a:ext cx="8496944" cy="4480272"/>
        </p:xfrm>
        <a:graphic>
          <a:graphicData uri="http://schemas.openxmlformats.org/drawingml/2006/table">
            <a:tbl>
              <a:tblPr firstRow="1" bandRow="1">
                <a:tableStyleId>{2D5ABB26-0587-4C30-8999-92F81FD0307C}</a:tableStyleId>
              </a:tblPr>
              <a:tblGrid>
                <a:gridCol w="8496944"/>
              </a:tblGrid>
              <a:tr h="4480272">
                <a:tc>
                  <a:txBody>
                    <a:bodyPr/>
                    <a:lstStyle/>
                    <a:p>
                      <a:r>
                        <a:rPr lang="en-US" sz="2800" b="1" dirty="0" smtClean="0">
                          <a:solidFill>
                            <a:srgbClr val="000000"/>
                          </a:solidFill>
                          <a:latin typeface="Candara"/>
                        </a:rPr>
                        <a:t>          Various Brent Scenarios After</a:t>
                      </a:r>
                      <a:r>
                        <a:rPr lang="en-US" sz="2800" b="1" baseline="0" dirty="0" smtClean="0">
                          <a:solidFill>
                            <a:srgbClr val="000000"/>
                          </a:solidFill>
                          <a:latin typeface="Candara"/>
                        </a:rPr>
                        <a:t> Tax</a:t>
                      </a:r>
                      <a:r>
                        <a:rPr lang="en-US" sz="2800" b="1" dirty="0" smtClean="0">
                          <a:solidFill>
                            <a:srgbClr val="000000"/>
                          </a:solidFill>
                          <a:latin typeface="Candara"/>
                        </a:rPr>
                        <a:t> (</a:t>
                      </a:r>
                      <a:r>
                        <a:rPr lang="en-US" sz="2800" b="1" dirty="0" err="1" smtClean="0">
                          <a:solidFill>
                            <a:srgbClr val="000000"/>
                          </a:solidFill>
                          <a:latin typeface="Candara"/>
                        </a:rPr>
                        <a:t>us$mln</a:t>
                      </a:r>
                      <a:r>
                        <a:rPr lang="en-US" sz="2800" b="1" dirty="0" smtClean="0">
                          <a:solidFill>
                            <a:srgbClr val="000000"/>
                          </a:solidFill>
                          <a:latin typeface="Candara"/>
                        </a:rPr>
                        <a:t>)</a:t>
                      </a:r>
                      <a:endParaRPr lang="ru-R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Таблица 15"/>
          <p:cNvGraphicFramePr>
            <a:graphicFrameLocks noGrp="1"/>
          </p:cNvGraphicFramePr>
          <p:nvPr/>
        </p:nvGraphicFramePr>
        <p:xfrm>
          <a:off x="323528" y="3356991"/>
          <a:ext cx="2232248" cy="2016225"/>
        </p:xfrm>
        <a:graphic>
          <a:graphicData uri="http://schemas.openxmlformats.org/drawingml/2006/table">
            <a:tbl>
              <a:tblPr firstRow="1" bandRow="1">
                <a:tableStyleId>{2D5ABB26-0587-4C30-8999-92F81FD0307C}</a:tableStyleId>
              </a:tblPr>
              <a:tblGrid>
                <a:gridCol w="2232248"/>
              </a:tblGrid>
              <a:tr h="689725">
                <a:tc>
                  <a:txBody>
                    <a:bodyPr/>
                    <a:lstStyle/>
                    <a:p>
                      <a:r>
                        <a:rPr lang="en-US" sz="1800" b="1" dirty="0" smtClean="0">
                          <a:solidFill>
                            <a:srgbClr val="000000"/>
                          </a:solidFill>
                          <a:latin typeface="Candara"/>
                        </a:rPr>
                        <a:t>Proved</a:t>
                      </a:r>
                      <a:r>
                        <a:rPr lang="en-US" sz="1800" b="1" baseline="0" dirty="0" smtClean="0">
                          <a:solidFill>
                            <a:srgbClr val="000000"/>
                          </a:solidFill>
                          <a:latin typeface="Candara"/>
                        </a:rPr>
                        <a:t> + Probable Reserves</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250">
                <a:tc>
                  <a:txBody>
                    <a:bodyPr/>
                    <a:lstStyle/>
                    <a:p>
                      <a:r>
                        <a:rPr lang="en-US" sz="1800" b="1" dirty="0" smtClean="0">
                          <a:solidFill>
                            <a:srgbClr val="000000"/>
                          </a:solidFill>
                          <a:latin typeface="Candara"/>
                        </a:rPr>
                        <a:t>Possible</a:t>
                      </a:r>
                      <a:r>
                        <a:rPr lang="en-US" sz="1800" b="1" baseline="0" dirty="0" smtClean="0">
                          <a:solidFill>
                            <a:srgbClr val="000000"/>
                          </a:solidFill>
                          <a:latin typeface="Candara"/>
                        </a:rPr>
                        <a:t> Reserves</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250">
                <a:tc>
                  <a:txBody>
                    <a:bodyPr/>
                    <a:lstStyle/>
                    <a:p>
                      <a:r>
                        <a:rPr lang="en-US" sz="1800" b="1" dirty="0" smtClean="0">
                          <a:solidFill>
                            <a:srgbClr val="000000"/>
                          </a:solidFill>
                          <a:latin typeface="Candara"/>
                        </a:rPr>
                        <a:t>Proved</a:t>
                      </a:r>
                      <a:r>
                        <a:rPr lang="en-US" sz="1800" b="1" baseline="0" dirty="0" smtClean="0">
                          <a:solidFill>
                            <a:srgbClr val="000000"/>
                          </a:solidFill>
                          <a:latin typeface="Candara"/>
                        </a:rPr>
                        <a:t> + Probable + Possible Reserves</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Таблица 16"/>
          <p:cNvGraphicFramePr>
            <a:graphicFrameLocks noGrp="1"/>
          </p:cNvGraphicFramePr>
          <p:nvPr/>
        </p:nvGraphicFramePr>
        <p:xfrm>
          <a:off x="2555776" y="2708919"/>
          <a:ext cx="6264697" cy="2665469"/>
        </p:xfrm>
        <a:graphic>
          <a:graphicData uri="http://schemas.openxmlformats.org/drawingml/2006/table">
            <a:tbl>
              <a:tblPr firstRow="1" bandRow="1">
                <a:tableStyleId>{2D5ABB26-0587-4C30-8999-92F81FD0307C}</a:tableStyleId>
              </a:tblPr>
              <a:tblGrid>
                <a:gridCol w="1640754"/>
                <a:gridCol w="1417015"/>
                <a:gridCol w="1789913"/>
                <a:gridCol w="1417015"/>
              </a:tblGrid>
              <a:tr h="638908">
                <a:tc>
                  <a:txBody>
                    <a:bodyPr/>
                    <a:lstStyle/>
                    <a:p>
                      <a:pPr algn="ctr"/>
                      <a:r>
                        <a:rPr lang="en-US" sz="1800" b="1" kern="1200" baseline="0" dirty="0" smtClean="0">
                          <a:solidFill>
                            <a:srgbClr val="000000"/>
                          </a:solidFill>
                          <a:latin typeface="Candara"/>
                          <a:ea typeface="+mn-ea"/>
                          <a:cs typeface="+mn-cs"/>
                        </a:rPr>
                        <a:t>$100 Brent</a:t>
                      </a:r>
                    </a:p>
                    <a:p>
                      <a:pPr algn="ctr"/>
                      <a:r>
                        <a:rPr lang="en-US" sz="1800" b="1" kern="1200" baseline="0" dirty="0" smtClean="0">
                          <a:solidFill>
                            <a:srgbClr val="000000"/>
                          </a:solidFill>
                          <a:latin typeface="Candara"/>
                          <a:ea typeface="+mn-ea"/>
                          <a:cs typeface="+mn-cs"/>
                        </a:rPr>
                        <a:t>(10% discount)</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Caspian’s</a:t>
                      </a:r>
                    </a:p>
                    <a:p>
                      <a:pPr marL="0" algn="ctr" defTabSz="914400" rtl="0" eaLnBrk="1" latinLnBrk="0" hangingPunct="1"/>
                      <a:r>
                        <a:rPr lang="en-US" sz="1800" b="1" kern="1200" baseline="0" dirty="0" smtClean="0">
                          <a:solidFill>
                            <a:srgbClr val="000000"/>
                          </a:solidFill>
                          <a:latin typeface="Candara"/>
                          <a:ea typeface="+mn-ea"/>
                          <a:cs typeface="+mn-cs"/>
                        </a:rPr>
                        <a:t>40% Share</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$114 Brent</a:t>
                      </a:r>
                    </a:p>
                    <a:p>
                      <a:pPr marL="0" algn="ctr" defTabSz="914400" rtl="0" eaLnBrk="1" latinLnBrk="0" hangingPunct="1"/>
                      <a:r>
                        <a:rPr lang="en-US" sz="1800" b="1" kern="1200" baseline="0" dirty="0" smtClean="0">
                          <a:solidFill>
                            <a:srgbClr val="000000"/>
                          </a:solidFill>
                          <a:latin typeface="Candara"/>
                          <a:ea typeface="+mn-ea"/>
                          <a:cs typeface="+mn-cs"/>
                        </a:rPr>
                        <a:t>(10% discount)</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baseline="0" dirty="0" smtClean="0">
                          <a:solidFill>
                            <a:srgbClr val="000000"/>
                          </a:solidFill>
                          <a:latin typeface="Candara"/>
                          <a:ea typeface="+mn-ea"/>
                          <a:cs typeface="+mn-cs"/>
                        </a:rPr>
                        <a:t>Caspian’s</a:t>
                      </a:r>
                    </a:p>
                    <a:p>
                      <a:pPr algn="ctr"/>
                      <a:r>
                        <a:rPr lang="en-US" sz="1800" b="1" kern="1200" baseline="0" dirty="0" smtClean="0">
                          <a:solidFill>
                            <a:srgbClr val="000000"/>
                          </a:solidFill>
                          <a:latin typeface="Candara"/>
                          <a:ea typeface="+mn-ea"/>
                          <a:cs typeface="+mn-cs"/>
                        </a:rPr>
                        <a:t>40% Share</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105">
                <a:tc>
                  <a:txBody>
                    <a:bodyPr/>
                    <a:lstStyle/>
                    <a:p>
                      <a:pPr marL="0" algn="ctr" defTabSz="914400" rtl="0" eaLnBrk="1" latinLnBrk="0" hangingPunct="1"/>
                      <a:r>
                        <a:rPr lang="en-US" sz="1800" b="1" kern="1200" baseline="0" dirty="0" smtClean="0">
                          <a:solidFill>
                            <a:srgbClr val="000000"/>
                          </a:solidFill>
                          <a:latin typeface="Candara"/>
                          <a:ea typeface="+mn-ea"/>
                          <a:cs typeface="+mn-cs"/>
                        </a:rPr>
                        <a:t>157.7 </a:t>
                      </a:r>
                      <a:r>
                        <a:rPr lang="en-US" sz="1800" b="1" kern="1200" baseline="0" dirty="0" err="1" smtClean="0">
                          <a:solidFill>
                            <a:srgbClr val="000000"/>
                          </a:solidFill>
                          <a:latin typeface="Candara"/>
                          <a:ea typeface="+mn-ea"/>
                          <a:cs typeface="+mn-cs"/>
                        </a:rPr>
                        <a:t>mln</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184.0</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642">
                <a:tc>
                  <a:txBody>
                    <a:bodyPr/>
                    <a:lstStyle/>
                    <a:p>
                      <a:pPr marL="0" algn="ctr" defTabSz="914400" rtl="0" eaLnBrk="1" latinLnBrk="0" hangingPunct="1"/>
                      <a:r>
                        <a:rPr lang="en-US" sz="1800" b="1" kern="1200" baseline="0" dirty="0" smtClean="0">
                          <a:solidFill>
                            <a:srgbClr val="000000"/>
                          </a:solidFill>
                          <a:latin typeface="Candara"/>
                          <a:ea typeface="+mn-ea"/>
                          <a:cs typeface="+mn-cs"/>
                        </a:rPr>
                        <a:t>181.2</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206.1</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642">
                <a:tc>
                  <a:txBody>
                    <a:bodyPr/>
                    <a:lstStyle/>
                    <a:p>
                      <a:pPr marL="0" algn="ctr" defTabSz="914400" rtl="0" eaLnBrk="1" latinLnBrk="0" hangingPunct="1"/>
                      <a:r>
                        <a:rPr lang="en-US" sz="1800" b="1" kern="1200" baseline="0" dirty="0" smtClean="0">
                          <a:solidFill>
                            <a:srgbClr val="000000"/>
                          </a:solidFill>
                          <a:latin typeface="Candara"/>
                          <a:ea typeface="+mn-ea"/>
                          <a:cs typeface="+mn-cs"/>
                        </a:rPr>
                        <a:t>339.0</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$135.6mln</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390.2mln</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baseline="0" dirty="0" smtClean="0">
                          <a:solidFill>
                            <a:srgbClr val="000000"/>
                          </a:solidFill>
                          <a:latin typeface="Candara"/>
                          <a:ea typeface="+mn-ea"/>
                          <a:cs typeface="+mn-cs"/>
                        </a:rPr>
                        <a:t>$156.1 </a:t>
                      </a:r>
                      <a:r>
                        <a:rPr lang="en-US" sz="1800" b="1" kern="1200" baseline="0" dirty="0" err="1" smtClean="0">
                          <a:solidFill>
                            <a:srgbClr val="000000"/>
                          </a:solidFill>
                          <a:latin typeface="Candara"/>
                          <a:ea typeface="+mn-ea"/>
                          <a:cs typeface="+mn-cs"/>
                        </a:rPr>
                        <a:t>mln</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Таблица 17"/>
          <p:cNvGraphicFramePr>
            <a:graphicFrameLocks noGrp="1"/>
          </p:cNvGraphicFramePr>
          <p:nvPr/>
        </p:nvGraphicFramePr>
        <p:xfrm>
          <a:off x="323528" y="5373216"/>
          <a:ext cx="8496944" cy="370840"/>
        </p:xfrm>
        <a:graphic>
          <a:graphicData uri="http://schemas.openxmlformats.org/drawingml/2006/table">
            <a:tbl>
              <a:tblPr firstRow="1" bandRow="1">
                <a:tableStyleId>{2D5ABB26-0587-4C30-8999-92F81FD0307C}</a:tableStyleId>
              </a:tblPr>
              <a:tblGrid>
                <a:gridCol w="8496944"/>
              </a:tblGrid>
              <a:tr h="370840">
                <a:tc>
                  <a:txBody>
                    <a:bodyPr/>
                    <a:lstStyle/>
                    <a:p>
                      <a:pPr marL="0" algn="l" defTabSz="914400" rtl="0" eaLnBrk="1" latinLnBrk="0" hangingPunct="1"/>
                      <a:r>
                        <a:rPr lang="en-US" sz="1800" b="1" kern="1200" baseline="0" dirty="0" smtClean="0">
                          <a:solidFill>
                            <a:srgbClr val="000000"/>
                          </a:solidFill>
                          <a:latin typeface="Candara"/>
                          <a:ea typeface="+mn-ea"/>
                          <a:cs typeface="+mn-cs"/>
                        </a:rPr>
                        <a:t>                                                   Per Share               61 cents                                                  70 cents</a:t>
                      </a:r>
                      <a:endParaRPr lang="ru-RU" sz="1800" b="1" kern="1200" baseline="0" dirty="0" smtClean="0">
                        <a:solidFill>
                          <a:srgbClr val="000000"/>
                        </a:solidFill>
                        <a:latin typeface="Candar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Стрелка вправо 20"/>
          <p:cNvSpPr/>
          <p:nvPr/>
        </p:nvSpPr>
        <p:spPr>
          <a:xfrm>
            <a:off x="3995936" y="5517232"/>
            <a:ext cx="432048"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Стрелка вправо 21"/>
          <p:cNvSpPr/>
          <p:nvPr/>
        </p:nvSpPr>
        <p:spPr>
          <a:xfrm>
            <a:off x="5508104" y="5517232"/>
            <a:ext cx="2088232"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west zhagabulak.jpg"/>
          <p:cNvPicPr>
            <a:picLocks noChangeAspect="1"/>
          </p:cNvPicPr>
          <p:nvPr/>
        </p:nvPicPr>
        <p:blipFill>
          <a:blip r:embed="rId3" cstate="print"/>
          <a:stretch>
            <a:fillRect/>
          </a:stretch>
        </p:blipFill>
        <p:spPr>
          <a:xfrm>
            <a:off x="2267744" y="404664"/>
            <a:ext cx="5754624" cy="5961888"/>
          </a:xfrm>
          <a:prstGeom prst="rect">
            <a:avLst/>
          </a:prstGeom>
        </p:spPr>
      </p:pic>
      <p:sp>
        <p:nvSpPr>
          <p:cNvPr id="9219" name="Text Box 2"/>
          <p:cNvSpPr txBox="1">
            <a:spLocks noChangeArrowheads="1"/>
          </p:cNvSpPr>
          <p:nvPr/>
        </p:nvSpPr>
        <p:spPr bwMode="auto">
          <a:xfrm>
            <a:off x="179512" y="908720"/>
            <a:ext cx="2053462" cy="566373"/>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b="1" dirty="0">
                <a:solidFill>
                  <a:srgbClr val="000000"/>
                </a:solidFill>
                <a:latin typeface="Candara" charset="0"/>
              </a:rPr>
              <a:t>West </a:t>
            </a:r>
            <a:r>
              <a:rPr lang="en-CA" b="1" dirty="0" err="1">
                <a:solidFill>
                  <a:srgbClr val="000000"/>
                </a:solidFill>
                <a:latin typeface="Candara" charset="0"/>
              </a:rPr>
              <a:t>Zhagabulak</a:t>
            </a:r>
            <a:endParaRPr lang="en-CA" b="1" dirty="0">
              <a:solidFill>
                <a:srgbClr val="000000"/>
              </a:solidFill>
              <a:latin typeface="Candara" charset="0"/>
            </a:endParaRPr>
          </a:p>
        </p:txBody>
      </p:sp>
      <p:pic>
        <p:nvPicPr>
          <p:cNvPr id="8" name="Рисунок 7" descr="ws_328D.tmp"/>
          <p:cNvPicPr>
            <a:picLocks/>
          </p:cNvPicPr>
          <p:nvPr/>
        </p:nvPicPr>
        <p:blipFill>
          <a:blip r:embed="rId4" cstate="print"/>
          <a:stretch>
            <a:fillRect/>
          </a:stretch>
        </p:blipFill>
        <p:spPr>
          <a:xfrm>
            <a:off x="0" y="0"/>
            <a:ext cx="9144000" cy="533400"/>
          </a:xfrm>
          <a:prstGeom prst="rect">
            <a:avLst/>
          </a:prstGeom>
        </p:spPr>
      </p:pic>
      <p:sp>
        <p:nvSpPr>
          <p:cNvPr id="9" name="Прямоугольник 7"/>
          <p:cNvSpPr>
            <a:spLocks noChangeArrowheads="1"/>
          </p:cNvSpPr>
          <p:nvPr/>
        </p:nvSpPr>
        <p:spPr bwMode="auto">
          <a:xfrm>
            <a:off x="4716016" y="6215082"/>
            <a:ext cx="3214710" cy="338554"/>
          </a:xfrm>
          <a:prstGeom prst="rect">
            <a:avLst/>
          </a:prstGeom>
          <a:noFill/>
          <a:ln w="9525">
            <a:noFill/>
            <a:miter lim="800000"/>
            <a:headEnd/>
            <a:tailEnd/>
          </a:ln>
        </p:spPr>
        <p:txBody>
          <a:bodyPr wrap="square">
            <a:spAutoFit/>
          </a:bodyPr>
          <a:lstStyle/>
          <a:p>
            <a:r>
              <a:rPr lang="en-US" sz="1600" b="1" dirty="0" smtClean="0">
                <a:solidFill>
                  <a:srgbClr val="000000"/>
                </a:solidFill>
                <a:latin typeface="Candara" charset="0"/>
              </a:rPr>
              <a:t>KT – II2 Top    Scale = 1 : 100,000</a:t>
            </a:r>
            <a:endParaRPr lang="ru-RU" sz="1600" dirty="0"/>
          </a:p>
        </p:txBody>
      </p:sp>
      <p:sp>
        <p:nvSpPr>
          <p:cNvPr id="10" name="Номер слайда 9"/>
          <p:cNvSpPr>
            <a:spLocks noGrp="1"/>
          </p:cNvSpPr>
          <p:nvPr>
            <p:ph type="sldNum" sz="quarter" idx="12"/>
          </p:nvPr>
        </p:nvSpPr>
        <p:spPr>
          <a:xfrm>
            <a:off x="6786578" y="6143644"/>
            <a:ext cx="2133600" cy="365125"/>
          </a:xfrm>
        </p:spPr>
        <p:txBody>
          <a:bodyPr/>
          <a:lstStyle/>
          <a:p>
            <a:fld id="{6FC88545-D303-41C0-AA29-C33C92AD3EE3}" type="slidenum">
              <a:rPr lang="ru-RU" smtClean="0"/>
              <a:pPr/>
              <a:t>15</a:t>
            </a:fld>
            <a:endParaRPr lang="ru-RU" dirty="0"/>
          </a:p>
        </p:txBody>
      </p:sp>
      <p:grpSp>
        <p:nvGrpSpPr>
          <p:cNvPr id="11" name="Группа 10"/>
          <p:cNvGrpSpPr/>
          <p:nvPr/>
        </p:nvGrpSpPr>
        <p:grpSpPr>
          <a:xfrm>
            <a:off x="0" y="6512559"/>
            <a:ext cx="9144000" cy="345440"/>
            <a:chOff x="0" y="6512559"/>
            <a:chExt cx="9144000" cy="345440"/>
          </a:xfrm>
        </p:grpSpPr>
        <p:pic>
          <p:nvPicPr>
            <p:cNvPr id="12" name="Рисунок 11" descr="ws_E7D8.tmp"/>
            <p:cNvPicPr>
              <a:picLocks/>
            </p:cNvPicPr>
            <p:nvPr/>
          </p:nvPicPr>
          <p:blipFill>
            <a:blip r:embed="rId5" cstate="print"/>
            <a:stretch>
              <a:fillRect/>
            </a:stretch>
          </p:blipFill>
          <p:spPr>
            <a:xfrm>
              <a:off x="0" y="6512559"/>
              <a:ext cx="9144000" cy="345440"/>
            </a:xfrm>
            <a:prstGeom prst="rect">
              <a:avLst/>
            </a:prstGeom>
          </p:spPr>
        </p:pic>
        <p:sp>
          <p:nvSpPr>
            <p:cNvPr id="13" name="TextBox 12"/>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14" name="TextBox 13"/>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sp>
        <p:nvSpPr>
          <p:cNvPr id="17" name="Стрелка вправо 16"/>
          <p:cNvSpPr/>
          <p:nvPr/>
        </p:nvSpPr>
        <p:spPr>
          <a:xfrm rot="10800000">
            <a:off x="6876256" y="1340768"/>
            <a:ext cx="936104" cy="72008"/>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Кольцо 17"/>
          <p:cNvSpPr/>
          <p:nvPr/>
        </p:nvSpPr>
        <p:spPr>
          <a:xfrm>
            <a:off x="5724128" y="1196752"/>
            <a:ext cx="1296144" cy="1584176"/>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9" name="Кольцо 18"/>
          <p:cNvSpPr/>
          <p:nvPr/>
        </p:nvSpPr>
        <p:spPr>
          <a:xfrm>
            <a:off x="2915816" y="1628800"/>
            <a:ext cx="2160240" cy="2448272"/>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20" name="Стрелка вправо 19"/>
          <p:cNvSpPr/>
          <p:nvPr/>
        </p:nvSpPr>
        <p:spPr>
          <a:xfrm rot="1840958">
            <a:off x="1972733" y="1639007"/>
            <a:ext cx="1202828" cy="123602"/>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 Box 2"/>
          <p:cNvSpPr txBox="1">
            <a:spLocks noChangeArrowheads="1"/>
          </p:cNvSpPr>
          <p:nvPr/>
        </p:nvSpPr>
        <p:spPr bwMode="auto">
          <a:xfrm>
            <a:off x="7740352" y="1052736"/>
            <a:ext cx="1656184" cy="566373"/>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400" b="1" dirty="0" smtClean="0">
                <a:solidFill>
                  <a:srgbClr val="000000"/>
                </a:solidFill>
                <a:latin typeface="Candara" charset="0"/>
              </a:rPr>
              <a:t>East </a:t>
            </a:r>
            <a:r>
              <a:rPr lang="en-CA" sz="1400" b="1" dirty="0" err="1">
                <a:solidFill>
                  <a:srgbClr val="000000"/>
                </a:solidFill>
                <a:latin typeface="Candara" charset="0"/>
              </a:rPr>
              <a:t>Zhagabulak</a:t>
            </a:r>
            <a:endParaRPr lang="en-CA" sz="1400" b="1" dirty="0">
              <a:solidFill>
                <a:srgbClr val="000000"/>
              </a:solidFill>
              <a:latin typeface="Candara" charset="0"/>
            </a:endParaRPr>
          </a:p>
        </p:txBody>
      </p:sp>
      <p:sp>
        <p:nvSpPr>
          <p:cNvPr id="22" name="Прямоугольник 21"/>
          <p:cNvSpPr/>
          <p:nvPr/>
        </p:nvSpPr>
        <p:spPr>
          <a:xfrm>
            <a:off x="467544" y="1268760"/>
            <a:ext cx="1334020" cy="369332"/>
          </a:xfrm>
          <a:prstGeom prst="rect">
            <a:avLst/>
          </a:prstGeom>
        </p:spPr>
        <p:txBody>
          <a:bodyPr wrap="none">
            <a:spAutoFit/>
          </a:bodyPr>
          <a:lstStyle/>
          <a:p>
            <a:r>
              <a:rPr lang="en-US" b="1" dirty="0" smtClean="0">
                <a:solidFill>
                  <a:srgbClr val="000000"/>
                </a:solidFill>
                <a:latin typeface="Candara" charset="0"/>
              </a:rPr>
              <a:t>- Structure -</a:t>
            </a:r>
            <a:endParaRPr lang="ru-RU" dirty="0"/>
          </a:p>
        </p:txBody>
      </p:sp>
      <p:sp>
        <p:nvSpPr>
          <p:cNvPr id="23" name="Прямоугольник 22"/>
          <p:cNvSpPr/>
          <p:nvPr/>
        </p:nvSpPr>
        <p:spPr>
          <a:xfrm>
            <a:off x="179512" y="1916832"/>
            <a:ext cx="2406428" cy="2585323"/>
          </a:xfrm>
          <a:prstGeom prst="rect">
            <a:avLst/>
          </a:prstGeom>
        </p:spPr>
        <p:txBody>
          <a:bodyPr wrap="none">
            <a:spAutoFit/>
          </a:bodyPr>
          <a:lstStyle/>
          <a:p>
            <a:pPr marL="342900" indent="-342900"/>
            <a:r>
              <a:rPr lang="en-US" b="1" dirty="0" smtClean="0">
                <a:solidFill>
                  <a:srgbClr val="000000"/>
                </a:solidFill>
                <a:latin typeface="Candara" charset="0"/>
              </a:rPr>
              <a:t>1. Twice the size of </a:t>
            </a:r>
          </a:p>
          <a:p>
            <a:pPr marL="342900" indent="-342900"/>
            <a:r>
              <a:rPr lang="en-US" b="1" dirty="0" smtClean="0">
                <a:solidFill>
                  <a:srgbClr val="000000"/>
                </a:solidFill>
                <a:latin typeface="Candara" charset="0"/>
              </a:rPr>
              <a:t>    East </a:t>
            </a:r>
            <a:r>
              <a:rPr lang="en-US" b="1" dirty="0" err="1" smtClean="0">
                <a:solidFill>
                  <a:srgbClr val="000000"/>
                </a:solidFill>
                <a:latin typeface="Candara" charset="0"/>
              </a:rPr>
              <a:t>Zhagabulak</a:t>
            </a:r>
            <a:r>
              <a:rPr lang="en-US" b="1" dirty="0" smtClean="0">
                <a:solidFill>
                  <a:srgbClr val="000000"/>
                </a:solidFill>
                <a:latin typeface="Candara" charset="0"/>
              </a:rPr>
              <a:t>?</a:t>
            </a:r>
          </a:p>
          <a:p>
            <a:pPr marL="342900" indent="-342900"/>
            <a:endParaRPr lang="en-US" b="1" dirty="0" smtClean="0">
              <a:solidFill>
                <a:srgbClr val="000000"/>
              </a:solidFill>
              <a:latin typeface="Candara" charset="0"/>
            </a:endParaRPr>
          </a:p>
          <a:p>
            <a:pPr marL="342900" indent="-342900"/>
            <a:r>
              <a:rPr lang="en-US" b="1" dirty="0" smtClean="0">
                <a:solidFill>
                  <a:srgbClr val="000000"/>
                </a:solidFill>
                <a:latin typeface="Candara" charset="0"/>
              </a:rPr>
              <a:t>2. +200m </a:t>
            </a:r>
            <a:r>
              <a:rPr lang="en-US" b="1" dirty="0" err="1" smtClean="0">
                <a:solidFill>
                  <a:srgbClr val="000000"/>
                </a:solidFill>
                <a:latin typeface="Candara" charset="0"/>
              </a:rPr>
              <a:t>updip</a:t>
            </a:r>
            <a:r>
              <a:rPr lang="en-US" b="1" dirty="0" smtClean="0">
                <a:solidFill>
                  <a:srgbClr val="000000"/>
                </a:solidFill>
                <a:latin typeface="Candara" charset="0"/>
              </a:rPr>
              <a:t> </a:t>
            </a:r>
            <a:r>
              <a:rPr lang="en-US" b="1" dirty="0" err="1" smtClean="0">
                <a:solidFill>
                  <a:srgbClr val="000000"/>
                </a:solidFill>
                <a:latin typeface="Candara" charset="0"/>
              </a:rPr>
              <a:t>v’s</a:t>
            </a:r>
            <a:r>
              <a:rPr lang="en-US" b="1" dirty="0" smtClean="0">
                <a:solidFill>
                  <a:srgbClr val="000000"/>
                </a:solidFill>
                <a:latin typeface="Candara" charset="0"/>
              </a:rPr>
              <a:t> EZ</a:t>
            </a:r>
          </a:p>
          <a:p>
            <a:pPr marL="342900" indent="-342900"/>
            <a:endParaRPr lang="en-US" b="1" dirty="0" smtClean="0">
              <a:solidFill>
                <a:srgbClr val="000000"/>
              </a:solidFill>
              <a:latin typeface="Candara" charset="0"/>
            </a:endParaRPr>
          </a:p>
          <a:p>
            <a:pPr marL="342900" indent="-342900"/>
            <a:r>
              <a:rPr lang="en-US" b="1" dirty="0" smtClean="0">
                <a:solidFill>
                  <a:srgbClr val="000000"/>
                </a:solidFill>
                <a:latin typeface="Candara" charset="0"/>
              </a:rPr>
              <a:t>3. </a:t>
            </a:r>
            <a:r>
              <a:rPr lang="en-US" b="1" dirty="0" err="1" smtClean="0">
                <a:solidFill>
                  <a:srgbClr val="000000"/>
                </a:solidFill>
                <a:latin typeface="Candara" charset="0"/>
              </a:rPr>
              <a:t>Akmai</a:t>
            </a:r>
            <a:r>
              <a:rPr lang="en-US" b="1" dirty="0" smtClean="0">
                <a:solidFill>
                  <a:srgbClr val="000000"/>
                </a:solidFill>
                <a:latin typeface="Candara" charset="0"/>
              </a:rPr>
              <a:t> drilled S1 + S3</a:t>
            </a:r>
          </a:p>
          <a:p>
            <a:pPr marL="342900" indent="-342900"/>
            <a:endParaRPr lang="en-US" b="1" dirty="0" smtClean="0">
              <a:solidFill>
                <a:srgbClr val="000000"/>
              </a:solidFill>
              <a:latin typeface="Candara" charset="0"/>
            </a:endParaRPr>
          </a:p>
          <a:p>
            <a:pPr marL="342900" indent="-342900"/>
            <a:r>
              <a:rPr lang="en-US" b="1" dirty="0" smtClean="0">
                <a:solidFill>
                  <a:srgbClr val="000000"/>
                </a:solidFill>
                <a:latin typeface="Candara" charset="0"/>
              </a:rPr>
              <a:t>4. </a:t>
            </a:r>
            <a:r>
              <a:rPr lang="en-US" b="1" dirty="0" err="1" smtClean="0">
                <a:solidFill>
                  <a:srgbClr val="000000"/>
                </a:solidFill>
                <a:latin typeface="Candara" charset="0"/>
              </a:rPr>
              <a:t>Sakramabas</a:t>
            </a:r>
            <a:r>
              <a:rPr lang="en-US" b="1" dirty="0" smtClean="0">
                <a:solidFill>
                  <a:srgbClr val="000000"/>
                </a:solidFill>
                <a:latin typeface="Candara" charset="0"/>
              </a:rPr>
              <a:t> S1 + S3</a:t>
            </a:r>
          </a:p>
          <a:p>
            <a:pPr marL="342900" indent="-342900"/>
            <a:r>
              <a:rPr lang="en-US" b="1" dirty="0" smtClean="0">
                <a:solidFill>
                  <a:srgbClr val="000000"/>
                </a:solidFill>
                <a:latin typeface="Candara" charset="0"/>
              </a:rPr>
              <a:t>     both successful</a:t>
            </a:r>
            <a:endParaRPr lang="ru-RU" dirty="0"/>
          </a:p>
        </p:txBody>
      </p:sp>
      <p:sp>
        <p:nvSpPr>
          <p:cNvPr id="24" name="Стрелка вправо 23"/>
          <p:cNvSpPr/>
          <p:nvPr/>
        </p:nvSpPr>
        <p:spPr>
          <a:xfrm rot="20149603" flipV="1">
            <a:off x="1974405" y="3067947"/>
            <a:ext cx="1417656" cy="74036"/>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9303713" flipV="1">
            <a:off x="2209536" y="3557771"/>
            <a:ext cx="1023265" cy="65414"/>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179512" y="6237312"/>
            <a:ext cx="4608512" cy="307777"/>
          </a:xfrm>
          <a:prstGeom prst="rect">
            <a:avLst/>
          </a:prstGeom>
        </p:spPr>
        <p:txBody>
          <a:bodyPr wrap="square">
            <a:spAutoFit/>
          </a:bodyPr>
          <a:lstStyle/>
          <a:p>
            <a:pPr marL="342900" indent="-342900"/>
            <a:r>
              <a:rPr lang="en-US" sz="1400" b="1" dirty="0" smtClean="0">
                <a:solidFill>
                  <a:srgbClr val="000000"/>
                </a:solidFill>
                <a:latin typeface="Candara" charset="0"/>
              </a:rPr>
              <a:t>3-D seismic Re-processed/re-interpreted by </a:t>
            </a:r>
            <a:r>
              <a:rPr lang="en-US" sz="1400" b="1" dirty="0" err="1" smtClean="0">
                <a:solidFill>
                  <a:srgbClr val="000000"/>
                </a:solidFill>
                <a:latin typeface="Candara" charset="0"/>
              </a:rPr>
              <a:t>uniwe-beijing</a:t>
            </a:r>
            <a:endParaRPr lang="en-US" sz="1400" b="1" dirty="0" smtClean="0">
              <a:solidFill>
                <a:srgbClr val="000000"/>
              </a:solidFill>
              <a:latin typeface="Candar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edge">
                                      <p:cBhvr>
                                        <p:cTn id="11" dur="2000"/>
                                        <p:tgtEl>
                                          <p:spTgt spid="18"/>
                                        </p:tgtEl>
                                      </p:cBhvr>
                                    </p:animEffect>
                                  </p:childTnLst>
                                </p:cTn>
                              </p:par>
                            </p:childTnLst>
                          </p:cTn>
                        </p:par>
                        <p:par>
                          <p:cTn id="12" fill="hold">
                            <p:stCondLst>
                              <p:cond delay="3500"/>
                            </p:stCondLst>
                            <p:childTnLst>
                              <p:par>
                                <p:cTn id="13" presetID="18" presetClass="entr" presetSubtype="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Right)">
                                      <p:cBhvr>
                                        <p:cTn id="15" dur="500"/>
                                        <p:tgtEl>
                                          <p:spTgt spid="20"/>
                                        </p:tgtEl>
                                      </p:cBhvr>
                                    </p:animEffect>
                                  </p:childTnLst>
                                </p:cTn>
                              </p:par>
                            </p:childTnLst>
                          </p:cTn>
                        </p:par>
                        <p:par>
                          <p:cTn id="16" fill="hold">
                            <p:stCondLst>
                              <p:cond delay="4000"/>
                            </p:stCondLst>
                            <p:childTnLst>
                              <p:par>
                                <p:cTn id="17" presetID="18" presetClass="entr" presetSubtype="3"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upRight)">
                                      <p:cBhvr>
                                        <p:cTn id="19" dur="500"/>
                                        <p:tgtEl>
                                          <p:spTgt spid="24"/>
                                        </p:tgtEl>
                                      </p:cBhvr>
                                    </p:animEffect>
                                  </p:childTnLst>
                                </p:cTn>
                              </p:par>
                            </p:childTnLst>
                          </p:cTn>
                        </p:par>
                        <p:par>
                          <p:cTn id="20" fill="hold">
                            <p:stCondLst>
                              <p:cond delay="4500"/>
                            </p:stCondLst>
                            <p:childTnLst>
                              <p:par>
                                <p:cTn id="21" presetID="18" presetClass="entr" presetSubtype="3"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upRight)">
                                      <p:cBhvr>
                                        <p:cTn id="23" dur="500"/>
                                        <p:tgtEl>
                                          <p:spTgt spid="25"/>
                                        </p:tgtEl>
                                      </p:cBhvr>
                                    </p:animEffect>
                                  </p:childTnLst>
                                </p:cTn>
                              </p:par>
                            </p:childTnLst>
                          </p:cTn>
                        </p:par>
                        <p:par>
                          <p:cTn id="24" fill="hold">
                            <p:stCondLst>
                              <p:cond delay="5000"/>
                            </p:stCondLst>
                            <p:childTnLst>
                              <p:par>
                                <p:cTn id="25" presetID="2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west zhagabulak1.jpg"/>
          <p:cNvPicPr>
            <a:picLocks noChangeAspect="1"/>
          </p:cNvPicPr>
          <p:nvPr/>
        </p:nvPicPr>
        <p:blipFill>
          <a:blip r:embed="rId2" cstate="print"/>
          <a:stretch>
            <a:fillRect/>
          </a:stretch>
        </p:blipFill>
        <p:spPr>
          <a:xfrm>
            <a:off x="5508104" y="404664"/>
            <a:ext cx="3438144" cy="5961888"/>
          </a:xfrm>
          <a:prstGeom prst="rect">
            <a:avLst/>
          </a:prstGeom>
        </p:spPr>
      </p:pic>
      <p:pic>
        <p:nvPicPr>
          <p:cNvPr id="2" name="Рисунок 1" descr="ws_328D.tmp"/>
          <p:cNvPicPr>
            <a:picLocks/>
          </p:cNvPicPr>
          <p:nvPr/>
        </p:nvPicPr>
        <p:blipFill>
          <a:blip r:embed="rId3" cstate="print"/>
          <a:stretch>
            <a:fillRect/>
          </a:stretch>
        </p:blipFill>
        <p:spPr>
          <a:xfrm>
            <a:off x="0" y="0"/>
            <a:ext cx="9144000" cy="533400"/>
          </a:xfrm>
          <a:prstGeom prst="rect">
            <a:avLst/>
          </a:prstGeom>
        </p:spPr>
      </p:pic>
      <p:sp>
        <p:nvSpPr>
          <p:cNvPr id="12" name="Text Box 2"/>
          <p:cNvSpPr txBox="1">
            <a:spLocks noChangeArrowheads="1"/>
          </p:cNvSpPr>
          <p:nvPr/>
        </p:nvSpPr>
        <p:spPr bwMode="auto">
          <a:xfrm>
            <a:off x="285720" y="571480"/>
            <a:ext cx="5072098" cy="78579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2800" b="1" dirty="0" smtClean="0">
                <a:solidFill>
                  <a:srgbClr val="000000"/>
                </a:solidFill>
                <a:latin typeface="Candara" charset="0"/>
              </a:rPr>
              <a:t>West </a:t>
            </a:r>
            <a:r>
              <a:rPr lang="en-CA" sz="2800" b="1" dirty="0" err="1" smtClean="0">
                <a:solidFill>
                  <a:srgbClr val="000000"/>
                </a:solidFill>
                <a:latin typeface="Candara" charset="0"/>
              </a:rPr>
              <a:t>Zhagabulak</a:t>
            </a:r>
            <a:r>
              <a:rPr lang="en-CA" sz="2800" b="1" dirty="0" smtClean="0">
                <a:solidFill>
                  <a:srgbClr val="000000"/>
                </a:solidFill>
                <a:latin typeface="Candara" charset="0"/>
              </a:rPr>
              <a:t>/ </a:t>
            </a:r>
            <a:r>
              <a:rPr lang="en-CA" sz="2800" b="1" dirty="0" err="1" smtClean="0">
                <a:solidFill>
                  <a:srgbClr val="000000"/>
                </a:solidFill>
                <a:latin typeface="Candara" charset="0"/>
              </a:rPr>
              <a:t>Sakramabas</a:t>
            </a:r>
            <a:endParaRPr lang="en-CA" sz="2800" b="1" dirty="0">
              <a:solidFill>
                <a:srgbClr val="000000"/>
              </a:solidFill>
              <a:latin typeface="Candara" charset="0"/>
            </a:endParaRPr>
          </a:p>
        </p:txBody>
      </p:sp>
      <p:sp>
        <p:nvSpPr>
          <p:cNvPr id="13" name="Прямоугольник 7"/>
          <p:cNvSpPr>
            <a:spLocks noChangeArrowheads="1"/>
          </p:cNvSpPr>
          <p:nvPr/>
        </p:nvSpPr>
        <p:spPr bwMode="auto">
          <a:xfrm>
            <a:off x="214282" y="1928802"/>
            <a:ext cx="5077798" cy="3693319"/>
          </a:xfrm>
          <a:prstGeom prst="rect">
            <a:avLst/>
          </a:prstGeom>
          <a:noFill/>
          <a:ln w="9525">
            <a:noFill/>
            <a:miter lim="800000"/>
            <a:headEnd/>
            <a:tailEnd/>
          </a:ln>
        </p:spPr>
        <p:txBody>
          <a:bodyPr wrap="square">
            <a:spAutoFit/>
          </a:bodyPr>
          <a:lstStyle/>
          <a:p>
            <a:pPr marL="342900" indent="-342900">
              <a:buFontTx/>
              <a:buChar char="-"/>
            </a:pPr>
            <a:r>
              <a:rPr lang="en-US" b="1" dirty="0" smtClean="0"/>
              <a:t>Shared structure with AKMAI (“them”)</a:t>
            </a:r>
          </a:p>
          <a:p>
            <a:pPr marL="342900" indent="-342900"/>
            <a:endParaRPr lang="en-US" b="1" dirty="0" smtClean="0"/>
          </a:p>
          <a:p>
            <a:pPr marL="342900" indent="-342900">
              <a:buFontTx/>
              <a:buChar char="-"/>
            </a:pPr>
            <a:r>
              <a:rPr lang="en-US" b="1" dirty="0" smtClean="0"/>
              <a:t>AKMAI </a:t>
            </a:r>
            <a:r>
              <a:rPr lang="en-US" b="1" dirty="0" err="1" smtClean="0"/>
              <a:t>Sakramabas</a:t>
            </a:r>
            <a:r>
              <a:rPr lang="en-US" b="1" dirty="0" smtClean="0"/>
              <a:t> </a:t>
            </a:r>
            <a:r>
              <a:rPr lang="en-US" b="1" dirty="0" err="1" smtClean="0"/>
              <a:t>Gov’t</a:t>
            </a:r>
            <a:r>
              <a:rPr lang="en-US" b="1" dirty="0" smtClean="0"/>
              <a:t> (E) C1/C2 reserves 50mmbls</a:t>
            </a:r>
          </a:p>
          <a:p>
            <a:pPr marL="342900" indent="-342900">
              <a:buFontTx/>
              <a:buChar char="-"/>
            </a:pPr>
            <a:endParaRPr lang="en-US" b="1" dirty="0" smtClean="0"/>
          </a:p>
          <a:p>
            <a:pPr marL="342900" indent="-342900">
              <a:buFontTx/>
              <a:buChar char="-"/>
            </a:pPr>
            <a:r>
              <a:rPr lang="en-US" b="1" dirty="0" smtClean="0"/>
              <a:t>APC share = AKMAI share of structure</a:t>
            </a:r>
          </a:p>
          <a:p>
            <a:pPr marL="342900" indent="-342900">
              <a:buFontTx/>
              <a:buChar char="-"/>
            </a:pPr>
            <a:endParaRPr lang="en-US" b="1" dirty="0" smtClean="0"/>
          </a:p>
          <a:p>
            <a:pPr marL="342900" indent="-342900">
              <a:buFontTx/>
              <a:buChar char="-"/>
            </a:pPr>
            <a:r>
              <a:rPr lang="en-US" i="1" dirty="0" smtClean="0"/>
              <a:t>“Our” Wells 309 &amp; 307 already approved</a:t>
            </a:r>
          </a:p>
          <a:p>
            <a:pPr marL="342900" indent="-342900">
              <a:buFontTx/>
              <a:buChar char="-"/>
            </a:pPr>
            <a:endParaRPr lang="en-US" i="1" dirty="0" smtClean="0"/>
          </a:p>
          <a:p>
            <a:pPr marL="342900" indent="-342900">
              <a:buFontTx/>
              <a:buChar char="-"/>
            </a:pPr>
            <a:r>
              <a:rPr lang="en-US" i="1" dirty="0" smtClean="0"/>
              <a:t>Success → at 316  move first rig to 309 (E Feb)</a:t>
            </a:r>
          </a:p>
          <a:p>
            <a:pPr marL="342900" indent="-342900">
              <a:buFontTx/>
              <a:buChar char="-"/>
            </a:pPr>
            <a:endParaRPr lang="en-US" i="1" dirty="0" smtClean="0"/>
          </a:p>
          <a:p>
            <a:pPr marL="342900" indent="-342900">
              <a:buFontTx/>
              <a:buChar char="-"/>
            </a:pPr>
            <a:r>
              <a:rPr lang="en-US" i="1" dirty="0" smtClean="0"/>
              <a:t>Success → at 316  move second rig to 307 (E Apr)</a:t>
            </a:r>
          </a:p>
          <a:p>
            <a:pPr marL="342900" indent="-342900"/>
            <a:endParaRPr lang="ru-RU" i="1" dirty="0"/>
          </a:p>
        </p:txBody>
      </p:sp>
      <p:sp>
        <p:nvSpPr>
          <p:cNvPr id="14" name="Номер слайда 13"/>
          <p:cNvSpPr>
            <a:spLocks noGrp="1"/>
          </p:cNvSpPr>
          <p:nvPr>
            <p:ph type="sldNum" sz="quarter" idx="12"/>
          </p:nvPr>
        </p:nvSpPr>
        <p:spPr>
          <a:xfrm>
            <a:off x="6786578" y="6143644"/>
            <a:ext cx="2133600" cy="365125"/>
          </a:xfrm>
        </p:spPr>
        <p:txBody>
          <a:bodyPr/>
          <a:lstStyle/>
          <a:p>
            <a:fld id="{6FC88545-D303-41C0-AA29-C33C92AD3EE3}" type="slidenum">
              <a:rPr lang="ru-RU" smtClean="0"/>
              <a:pPr/>
              <a:t>16</a:t>
            </a:fld>
            <a:endParaRPr lang="ru-RU" dirty="0"/>
          </a:p>
        </p:txBody>
      </p:sp>
      <p:grpSp>
        <p:nvGrpSpPr>
          <p:cNvPr id="15" name="Группа 14"/>
          <p:cNvGrpSpPr/>
          <p:nvPr/>
        </p:nvGrpSpPr>
        <p:grpSpPr>
          <a:xfrm>
            <a:off x="0" y="6512559"/>
            <a:ext cx="9144000" cy="345440"/>
            <a:chOff x="0" y="6512559"/>
            <a:chExt cx="9144000" cy="345440"/>
          </a:xfrm>
        </p:grpSpPr>
        <p:pic>
          <p:nvPicPr>
            <p:cNvPr id="16" name="Рисунок 15" descr="ws_E7D8.tmp"/>
            <p:cNvPicPr>
              <a:picLocks/>
            </p:cNvPicPr>
            <p:nvPr/>
          </p:nvPicPr>
          <p:blipFill>
            <a:blip r:embed="rId4" cstate="print"/>
            <a:stretch>
              <a:fillRect/>
            </a:stretch>
          </p:blipFill>
          <p:spPr>
            <a:xfrm>
              <a:off x="0" y="6512559"/>
              <a:ext cx="9144000" cy="345440"/>
            </a:xfrm>
            <a:prstGeom prst="rect">
              <a:avLst/>
            </a:prstGeom>
          </p:spPr>
        </p:pic>
        <p:sp>
          <p:nvSpPr>
            <p:cNvPr id="17" name="TextBox 16"/>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18" name="TextBox 17"/>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sp>
        <p:nvSpPr>
          <p:cNvPr id="22" name="Стрелка углом вверх 21"/>
          <p:cNvSpPr/>
          <p:nvPr/>
        </p:nvSpPr>
        <p:spPr>
          <a:xfrm rot="5400000">
            <a:off x="5076056" y="1484784"/>
            <a:ext cx="144016" cy="2880320"/>
          </a:xfrm>
          <a:prstGeom prst="bentUpArrow">
            <a:avLst>
              <a:gd name="adj1" fmla="val 25000"/>
              <a:gd name="adj2" fmla="val 36575"/>
              <a:gd name="adj3"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7"/>
          <p:cNvSpPr>
            <a:spLocks noChangeArrowheads="1"/>
          </p:cNvSpPr>
          <p:nvPr/>
        </p:nvSpPr>
        <p:spPr bwMode="auto">
          <a:xfrm>
            <a:off x="4716016" y="2636912"/>
            <a:ext cx="864096" cy="288032"/>
          </a:xfrm>
          <a:prstGeom prst="rect">
            <a:avLst/>
          </a:prstGeom>
          <a:noFill/>
          <a:ln w="9525">
            <a:noFill/>
            <a:miter lim="800000"/>
            <a:headEnd/>
            <a:tailEnd/>
          </a:ln>
        </p:spPr>
        <p:txBody>
          <a:bodyPr wrap="square">
            <a:spAutoFit/>
          </a:bodyPr>
          <a:lstStyle/>
          <a:p>
            <a:pPr marL="342900" indent="-342900"/>
            <a:r>
              <a:rPr lang="en-US" sz="1200" b="1" dirty="0" smtClean="0"/>
              <a:t>“them”</a:t>
            </a:r>
            <a:endParaRPr lang="ru-RU" sz="1200" b="1" dirty="0"/>
          </a:p>
        </p:txBody>
      </p:sp>
      <p:sp>
        <p:nvSpPr>
          <p:cNvPr id="25" name="Прямоугольник 24"/>
          <p:cNvSpPr/>
          <p:nvPr/>
        </p:nvSpPr>
        <p:spPr>
          <a:xfrm>
            <a:off x="2627784" y="1268760"/>
            <a:ext cx="2487989" cy="369332"/>
          </a:xfrm>
          <a:prstGeom prst="rect">
            <a:avLst/>
          </a:prstGeom>
        </p:spPr>
        <p:txBody>
          <a:bodyPr wrap="none">
            <a:spAutoFit/>
          </a:bodyPr>
          <a:lstStyle/>
          <a:p>
            <a:pPr marL="342900" indent="-342900"/>
            <a:r>
              <a:rPr lang="en-US" i="1" dirty="0" smtClean="0"/>
              <a:t>We </a:t>
            </a:r>
            <a:r>
              <a:rPr lang="en-US" i="1" dirty="0" err="1" smtClean="0"/>
              <a:t>spudded</a:t>
            </a:r>
            <a:r>
              <a:rPr lang="en-US" i="1" dirty="0" smtClean="0"/>
              <a:t> 316 26 July</a:t>
            </a:r>
          </a:p>
        </p:txBody>
      </p:sp>
      <p:sp>
        <p:nvSpPr>
          <p:cNvPr id="26" name="Стрелка вправо 25"/>
          <p:cNvSpPr/>
          <p:nvPr/>
        </p:nvSpPr>
        <p:spPr>
          <a:xfrm rot="1033847" flipV="1">
            <a:off x="4963137" y="1746273"/>
            <a:ext cx="2270632" cy="125092"/>
          </a:xfrm>
          <a:prstGeom prst="rightArrow">
            <a:avLst>
              <a:gd name="adj1" fmla="val 23333"/>
              <a:gd name="adj2" fmla="val 2799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Zhagabulak area map.jpg"/>
          <p:cNvPicPr>
            <a:picLocks noChangeAspect="1"/>
          </p:cNvPicPr>
          <p:nvPr/>
        </p:nvPicPr>
        <p:blipFill>
          <a:blip r:embed="rId2" cstate="print"/>
          <a:stretch>
            <a:fillRect/>
          </a:stretch>
        </p:blipFill>
        <p:spPr>
          <a:xfrm>
            <a:off x="4137330" y="785794"/>
            <a:ext cx="5006670" cy="5857916"/>
          </a:xfrm>
          <a:prstGeom prst="rect">
            <a:avLst/>
          </a:prstGeom>
        </p:spPr>
      </p:pic>
      <p:pic>
        <p:nvPicPr>
          <p:cNvPr id="2" name="Рисунок 1" descr="ws_328D.tmp"/>
          <p:cNvPicPr>
            <a:picLocks/>
          </p:cNvPicPr>
          <p:nvPr/>
        </p:nvPicPr>
        <p:blipFill>
          <a:blip r:embed="rId3" cstate="print"/>
          <a:stretch>
            <a:fillRect/>
          </a:stretch>
        </p:blipFill>
        <p:spPr>
          <a:xfrm>
            <a:off x="0" y="0"/>
            <a:ext cx="9144000" cy="533400"/>
          </a:xfrm>
          <a:prstGeom prst="rect">
            <a:avLst/>
          </a:prstGeom>
        </p:spPr>
      </p:pic>
      <p:pic>
        <p:nvPicPr>
          <p:cNvPr id="7" name="Рисунок 6" descr="1.jpg"/>
          <p:cNvPicPr>
            <a:picLocks noChangeAspect="1"/>
          </p:cNvPicPr>
          <p:nvPr/>
        </p:nvPicPr>
        <p:blipFill>
          <a:blip r:embed="rId4" cstate="print"/>
          <a:stretch>
            <a:fillRect/>
          </a:stretch>
        </p:blipFill>
        <p:spPr>
          <a:xfrm>
            <a:off x="5857884" y="1357322"/>
            <a:ext cx="145624" cy="214314"/>
          </a:xfrm>
          <a:prstGeom prst="rect">
            <a:avLst/>
          </a:prstGeom>
        </p:spPr>
      </p:pic>
      <p:pic>
        <p:nvPicPr>
          <p:cNvPr id="8" name="Рисунок 7" descr="2.jpg"/>
          <p:cNvPicPr>
            <a:picLocks noChangeAspect="1"/>
          </p:cNvPicPr>
          <p:nvPr/>
        </p:nvPicPr>
        <p:blipFill>
          <a:blip r:embed="rId5" cstate="print"/>
          <a:stretch>
            <a:fillRect/>
          </a:stretch>
        </p:blipFill>
        <p:spPr>
          <a:xfrm>
            <a:off x="4714876" y="2714644"/>
            <a:ext cx="165773" cy="243968"/>
          </a:xfrm>
          <a:prstGeom prst="rect">
            <a:avLst/>
          </a:prstGeom>
        </p:spPr>
      </p:pic>
      <p:pic>
        <p:nvPicPr>
          <p:cNvPr id="9" name="Рисунок 8" descr="3.jpg"/>
          <p:cNvPicPr>
            <a:picLocks noChangeAspect="1"/>
          </p:cNvPicPr>
          <p:nvPr/>
        </p:nvPicPr>
        <p:blipFill>
          <a:blip r:embed="rId6" cstate="print"/>
          <a:stretch>
            <a:fillRect/>
          </a:stretch>
        </p:blipFill>
        <p:spPr>
          <a:xfrm>
            <a:off x="5572132" y="2571768"/>
            <a:ext cx="214314" cy="214314"/>
          </a:xfrm>
          <a:prstGeom prst="rect">
            <a:avLst/>
          </a:prstGeom>
        </p:spPr>
      </p:pic>
      <p:pic>
        <p:nvPicPr>
          <p:cNvPr id="10" name="Рисунок 9" descr="4.jpg"/>
          <p:cNvPicPr>
            <a:picLocks noChangeAspect="1"/>
          </p:cNvPicPr>
          <p:nvPr/>
        </p:nvPicPr>
        <p:blipFill>
          <a:blip r:embed="rId7" cstate="print"/>
          <a:stretch>
            <a:fillRect/>
          </a:stretch>
        </p:blipFill>
        <p:spPr>
          <a:xfrm>
            <a:off x="4857752" y="4566932"/>
            <a:ext cx="204244" cy="214314"/>
          </a:xfrm>
          <a:prstGeom prst="rect">
            <a:avLst/>
          </a:prstGeom>
        </p:spPr>
      </p:pic>
      <p:pic>
        <p:nvPicPr>
          <p:cNvPr id="11" name="Рисунок 10" descr="5.jpg"/>
          <p:cNvPicPr>
            <a:picLocks noChangeAspect="1"/>
          </p:cNvPicPr>
          <p:nvPr/>
        </p:nvPicPr>
        <p:blipFill>
          <a:blip r:embed="rId8" cstate="print"/>
          <a:stretch>
            <a:fillRect/>
          </a:stretch>
        </p:blipFill>
        <p:spPr>
          <a:xfrm>
            <a:off x="5929322" y="4857784"/>
            <a:ext cx="145624" cy="214314"/>
          </a:xfrm>
          <a:prstGeom prst="rect">
            <a:avLst/>
          </a:prstGeom>
        </p:spPr>
      </p:pic>
      <p:graphicFrame>
        <p:nvGraphicFramePr>
          <p:cNvPr id="13" name="Таблица 12"/>
          <p:cNvGraphicFramePr>
            <a:graphicFrameLocks noGrp="1"/>
          </p:cNvGraphicFramePr>
          <p:nvPr/>
        </p:nvGraphicFramePr>
        <p:xfrm>
          <a:off x="251520" y="3068960"/>
          <a:ext cx="3714776" cy="1140158"/>
        </p:xfrm>
        <a:graphic>
          <a:graphicData uri="http://schemas.openxmlformats.org/drawingml/2006/table">
            <a:tbl>
              <a:tblPr firstRow="1" firstCol="1" lastCol="1" bandRow="1">
                <a:tableStyleId>{5940675A-B579-460E-94D1-54222C63F5DA}</a:tableStyleId>
              </a:tblPr>
              <a:tblGrid>
                <a:gridCol w="946904"/>
                <a:gridCol w="2767872"/>
              </a:tblGrid>
              <a:tr h="560692">
                <a:tc>
                  <a:txBody>
                    <a:bodyPr/>
                    <a:lstStyle/>
                    <a:p>
                      <a:endParaRPr lang="ru-RU" b="1" dirty="0">
                        <a:latin typeface="Candara"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b="1" dirty="0" smtClean="0">
                          <a:latin typeface="Candara" pitchFamily="34" charset="0"/>
                        </a:rPr>
                        <a:t>    P-50</a:t>
                      </a:r>
                      <a:r>
                        <a:rPr lang="en-US" b="1" baseline="0" dirty="0" smtClean="0">
                          <a:latin typeface="Candara" pitchFamily="34" charset="0"/>
                        </a:rPr>
                        <a:t>           P-10</a:t>
                      </a:r>
                      <a:endParaRPr lang="ru-RU" b="1" dirty="0">
                        <a:latin typeface="Candara" pitchFamily="34" charset="0"/>
                      </a:endParaRPr>
                    </a:p>
                  </a:txBody>
                  <a:tcPr>
                    <a:lnB w="12700" cap="flat" cmpd="sng" algn="ctr">
                      <a:solidFill>
                        <a:schemeClr val="tx1"/>
                      </a:solidFill>
                      <a:prstDash val="solid"/>
                      <a:round/>
                      <a:headEnd type="none" w="med" len="med"/>
                      <a:tailEnd type="none" w="med" len="med"/>
                    </a:lnB>
                  </a:tcPr>
                </a:tc>
              </a:tr>
              <a:tr h="579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latin typeface="Candar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ndara" pitchFamily="34" charset="0"/>
                        </a:rPr>
                        <a:t>  Total</a:t>
                      </a:r>
                      <a:endParaRPr lang="ru-RU" b="1" dirty="0" smtClean="0">
                        <a:latin typeface="Candara"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1" dirty="0" smtClean="0">
                          <a:latin typeface="Candara" pitchFamily="34" charset="0"/>
                        </a:rPr>
                        <a:t>    26.9            85.1  mm </a:t>
                      </a:r>
                      <a:r>
                        <a:rPr lang="en-US" b="1" dirty="0" err="1" smtClean="0">
                          <a:latin typeface="Candara" pitchFamily="34" charset="0"/>
                        </a:rPr>
                        <a:t>bls</a:t>
                      </a:r>
                      <a:endParaRPr lang="ru-RU" b="1" dirty="0">
                        <a:latin typeface="Candara" pitchFamily="34" charset="0"/>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25" name="Прямоугольник 7"/>
          <p:cNvSpPr>
            <a:spLocks noChangeArrowheads="1"/>
          </p:cNvSpPr>
          <p:nvPr/>
        </p:nvSpPr>
        <p:spPr bwMode="auto">
          <a:xfrm>
            <a:off x="0" y="6215082"/>
            <a:ext cx="4643438" cy="276999"/>
          </a:xfrm>
          <a:prstGeom prst="rect">
            <a:avLst/>
          </a:prstGeom>
          <a:noFill/>
          <a:ln w="9525">
            <a:noFill/>
            <a:miter lim="800000"/>
            <a:headEnd/>
            <a:tailEnd/>
          </a:ln>
        </p:spPr>
        <p:txBody>
          <a:bodyPr wrap="square">
            <a:spAutoFit/>
          </a:bodyPr>
          <a:lstStyle/>
          <a:p>
            <a:pPr marL="342900" indent="-342900"/>
            <a:r>
              <a:rPr lang="ru-RU" sz="1200" dirty="0" smtClean="0"/>
              <a:t>100% </a:t>
            </a:r>
            <a:r>
              <a:rPr lang="en-US" sz="1200" dirty="0" smtClean="0"/>
              <a:t>APC, Capital, Risking, McDaniel Model, </a:t>
            </a:r>
            <a:r>
              <a:rPr lang="en-US" sz="1200" dirty="0" err="1" smtClean="0"/>
              <a:t>Opex</a:t>
            </a:r>
            <a:r>
              <a:rPr lang="en-US" sz="1200" dirty="0" smtClean="0"/>
              <a:t>, Price Deck</a:t>
            </a:r>
            <a:endParaRPr lang="ru-RU" sz="1200" dirty="0"/>
          </a:p>
        </p:txBody>
      </p:sp>
      <p:sp>
        <p:nvSpPr>
          <p:cNvPr id="27" name="Номер слайда 26"/>
          <p:cNvSpPr>
            <a:spLocks noGrp="1"/>
          </p:cNvSpPr>
          <p:nvPr>
            <p:ph type="sldNum" sz="quarter" idx="12"/>
          </p:nvPr>
        </p:nvSpPr>
        <p:spPr>
          <a:xfrm>
            <a:off x="6786578" y="6143644"/>
            <a:ext cx="2133600" cy="365125"/>
          </a:xfrm>
        </p:spPr>
        <p:txBody>
          <a:bodyPr/>
          <a:lstStyle/>
          <a:p>
            <a:fld id="{6FC88545-D303-41C0-AA29-C33C92AD3EE3}" type="slidenum">
              <a:rPr lang="ru-RU" smtClean="0"/>
              <a:pPr/>
              <a:t>17</a:t>
            </a:fld>
            <a:endParaRPr lang="ru-RU" dirty="0"/>
          </a:p>
        </p:txBody>
      </p:sp>
      <p:grpSp>
        <p:nvGrpSpPr>
          <p:cNvPr id="32" name="Группа 31"/>
          <p:cNvGrpSpPr/>
          <p:nvPr/>
        </p:nvGrpSpPr>
        <p:grpSpPr>
          <a:xfrm>
            <a:off x="0" y="6512559"/>
            <a:ext cx="9144000" cy="345440"/>
            <a:chOff x="0" y="6512559"/>
            <a:chExt cx="9144000" cy="345440"/>
          </a:xfrm>
        </p:grpSpPr>
        <p:pic>
          <p:nvPicPr>
            <p:cNvPr id="33" name="Рисунок 32" descr="ws_E7D8.tmp"/>
            <p:cNvPicPr>
              <a:picLocks/>
            </p:cNvPicPr>
            <p:nvPr/>
          </p:nvPicPr>
          <p:blipFill>
            <a:blip r:embed="rId9" cstate="print"/>
            <a:stretch>
              <a:fillRect/>
            </a:stretch>
          </p:blipFill>
          <p:spPr>
            <a:xfrm>
              <a:off x="0" y="6512559"/>
              <a:ext cx="9144000" cy="345440"/>
            </a:xfrm>
            <a:prstGeom prst="rect">
              <a:avLst/>
            </a:prstGeom>
          </p:spPr>
        </p:pic>
        <p:sp>
          <p:nvSpPr>
            <p:cNvPr id="34" name="TextBox 33"/>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35" name="TextBox 34"/>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sp>
        <p:nvSpPr>
          <p:cNvPr id="28" name="Прямоугольник 27"/>
          <p:cNvSpPr/>
          <p:nvPr/>
        </p:nvSpPr>
        <p:spPr>
          <a:xfrm>
            <a:off x="179512" y="764704"/>
            <a:ext cx="4572000" cy="1354217"/>
          </a:xfrm>
          <a:prstGeom prst="rect">
            <a:avLst/>
          </a:prstGeom>
        </p:spPr>
        <p:txBody>
          <a:bodyP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latin typeface="Candara" charset="0"/>
              </a:rPr>
              <a:t>Greater  </a:t>
            </a:r>
            <a:r>
              <a:rPr lang="en-US" sz="2800" b="1" dirty="0" err="1" smtClean="0">
                <a:solidFill>
                  <a:srgbClr val="000000"/>
                </a:solidFill>
                <a:latin typeface="Candara" charset="0"/>
              </a:rPr>
              <a:t>Zhagabulak</a:t>
            </a:r>
            <a:r>
              <a:rPr lang="en-US" sz="2800" b="1" dirty="0" smtClean="0">
                <a:solidFill>
                  <a:srgbClr val="000000"/>
                </a:solidFill>
                <a:latin typeface="Candara"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000000"/>
                </a:solidFill>
                <a:latin typeface="Candara" charset="0"/>
              </a:rPr>
              <a:t>“Connected or Independent Prospects?”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000000"/>
              </a:solidFill>
              <a:latin typeface="Candara"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rgbClr val="000000"/>
                </a:solidFill>
                <a:latin typeface="Candara" charset="0"/>
              </a:rPr>
              <a:t>McDaniels</a:t>
            </a:r>
            <a:r>
              <a:rPr lang="en-US" b="1" dirty="0" smtClean="0">
                <a:solidFill>
                  <a:srgbClr val="000000"/>
                </a:solidFill>
                <a:latin typeface="Candara" charset="0"/>
              </a:rPr>
              <a:t> “sees” five prospects</a:t>
            </a:r>
          </a:p>
        </p:txBody>
      </p:sp>
      <p:pic>
        <p:nvPicPr>
          <p:cNvPr id="29" name="Рисунок 28" descr="1.jpg"/>
          <p:cNvPicPr>
            <a:picLocks noChangeAspect="1"/>
          </p:cNvPicPr>
          <p:nvPr/>
        </p:nvPicPr>
        <p:blipFill>
          <a:blip r:embed="rId10" cstate="print"/>
          <a:stretch>
            <a:fillRect/>
          </a:stretch>
        </p:blipFill>
        <p:spPr>
          <a:xfrm>
            <a:off x="323528" y="2204864"/>
            <a:ext cx="323088" cy="475488"/>
          </a:xfrm>
          <a:prstGeom prst="rect">
            <a:avLst/>
          </a:prstGeom>
        </p:spPr>
      </p:pic>
      <p:pic>
        <p:nvPicPr>
          <p:cNvPr id="30" name="Рисунок 29" descr="2.jpg"/>
          <p:cNvPicPr>
            <a:picLocks noChangeAspect="1"/>
          </p:cNvPicPr>
          <p:nvPr/>
        </p:nvPicPr>
        <p:blipFill>
          <a:blip r:embed="rId11" cstate="print"/>
          <a:stretch>
            <a:fillRect/>
          </a:stretch>
        </p:blipFill>
        <p:spPr>
          <a:xfrm>
            <a:off x="827584" y="2204864"/>
            <a:ext cx="323088" cy="475488"/>
          </a:xfrm>
          <a:prstGeom prst="rect">
            <a:avLst/>
          </a:prstGeom>
        </p:spPr>
      </p:pic>
      <p:pic>
        <p:nvPicPr>
          <p:cNvPr id="31" name="Рисунок 30" descr="3.jpg"/>
          <p:cNvPicPr>
            <a:picLocks noChangeAspect="1"/>
          </p:cNvPicPr>
          <p:nvPr/>
        </p:nvPicPr>
        <p:blipFill>
          <a:blip r:embed="rId12" cstate="print"/>
          <a:stretch>
            <a:fillRect/>
          </a:stretch>
        </p:blipFill>
        <p:spPr>
          <a:xfrm>
            <a:off x="1331640" y="2204864"/>
            <a:ext cx="323088" cy="475488"/>
          </a:xfrm>
          <a:prstGeom prst="rect">
            <a:avLst/>
          </a:prstGeom>
        </p:spPr>
      </p:pic>
      <p:pic>
        <p:nvPicPr>
          <p:cNvPr id="36" name="Рисунок 35" descr="4.jpg"/>
          <p:cNvPicPr>
            <a:picLocks noChangeAspect="1"/>
          </p:cNvPicPr>
          <p:nvPr/>
        </p:nvPicPr>
        <p:blipFill>
          <a:blip r:embed="rId13" cstate="print"/>
          <a:stretch>
            <a:fillRect/>
          </a:stretch>
        </p:blipFill>
        <p:spPr>
          <a:xfrm>
            <a:off x="1835696" y="2204864"/>
            <a:ext cx="323088" cy="475488"/>
          </a:xfrm>
          <a:prstGeom prst="rect">
            <a:avLst/>
          </a:prstGeom>
        </p:spPr>
      </p:pic>
      <p:pic>
        <p:nvPicPr>
          <p:cNvPr id="37" name="Рисунок 36" descr="5.jpg"/>
          <p:cNvPicPr>
            <a:picLocks noChangeAspect="1"/>
          </p:cNvPicPr>
          <p:nvPr/>
        </p:nvPicPr>
        <p:blipFill>
          <a:blip r:embed="rId14" cstate="print"/>
          <a:stretch>
            <a:fillRect/>
          </a:stretch>
        </p:blipFill>
        <p:spPr>
          <a:xfrm>
            <a:off x="2339752" y="2204864"/>
            <a:ext cx="323088" cy="475488"/>
          </a:xfrm>
          <a:prstGeom prst="rect">
            <a:avLst/>
          </a:prstGeom>
        </p:spPr>
      </p:pic>
      <p:sp>
        <p:nvSpPr>
          <p:cNvPr id="38" name="Кольцо 37"/>
          <p:cNvSpPr/>
          <p:nvPr/>
        </p:nvSpPr>
        <p:spPr>
          <a:xfrm>
            <a:off x="6516216" y="2060848"/>
            <a:ext cx="1008112" cy="1152128"/>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9" name="Text Box 2"/>
          <p:cNvSpPr txBox="1">
            <a:spLocks noChangeArrowheads="1"/>
          </p:cNvSpPr>
          <p:nvPr/>
        </p:nvSpPr>
        <p:spPr bwMode="auto">
          <a:xfrm>
            <a:off x="7991872" y="3933056"/>
            <a:ext cx="1152128" cy="504056"/>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100" b="1" dirty="0" smtClean="0">
                <a:solidFill>
                  <a:srgbClr val="000000"/>
                </a:solidFill>
                <a:latin typeface="Candara" charset="0"/>
              </a:rPr>
              <a:t>East </a:t>
            </a:r>
            <a:r>
              <a:rPr lang="en-CA" sz="1100" b="1" dirty="0" err="1">
                <a:solidFill>
                  <a:srgbClr val="000000"/>
                </a:solidFill>
                <a:latin typeface="Candara" charset="0"/>
              </a:rPr>
              <a:t>Zhagabulak</a:t>
            </a:r>
            <a:endParaRPr lang="en-CA" sz="1100" b="1" dirty="0">
              <a:solidFill>
                <a:srgbClr val="000000"/>
              </a:solidFill>
              <a:latin typeface="Candara" charset="0"/>
            </a:endParaRPr>
          </a:p>
        </p:txBody>
      </p:sp>
      <p:sp>
        <p:nvSpPr>
          <p:cNvPr id="40" name="Стрелка вправо 39"/>
          <p:cNvSpPr/>
          <p:nvPr/>
        </p:nvSpPr>
        <p:spPr>
          <a:xfrm rot="13619951" flipV="1">
            <a:off x="7266605" y="3525419"/>
            <a:ext cx="1289671" cy="95191"/>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rot="1986414">
            <a:off x="5196343" y="3760766"/>
            <a:ext cx="2993168" cy="36000"/>
          </a:xfrm>
          <a:prstGeom prst="rightArrow">
            <a:avLst>
              <a:gd name="adj1" fmla="val 32223"/>
              <a:gd name="adj2" fmla="val 2344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4653136"/>
            <a:ext cx="1287532"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400" i="1" dirty="0" smtClean="0">
                <a:solidFill>
                  <a:srgbClr val="000000"/>
                </a:solidFill>
                <a:latin typeface="Candara" charset="0"/>
              </a:rPr>
              <a:t>“Drilling Now”</a:t>
            </a:r>
            <a:endParaRPr lang="en-CA" sz="1400" i="1" dirty="0">
              <a:solidFill>
                <a:srgbClr val="000000"/>
              </a:solidFill>
              <a:latin typeface="Candar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edge">
                                      <p:cBhvr>
                                        <p:cTn id="11" dur="2000"/>
                                        <p:tgtEl>
                                          <p:spTgt spid="3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ws_1FCB.tmp"/>
          <p:cNvPicPr>
            <a:picLocks/>
          </p:cNvPicPr>
          <p:nvPr/>
        </p:nvPicPr>
        <p:blipFill>
          <a:blip r:embed="rId2" cstate="print"/>
          <a:stretch>
            <a:fillRect/>
          </a:stretch>
        </p:blipFill>
        <p:spPr>
          <a:xfrm>
            <a:off x="0" y="0"/>
            <a:ext cx="9144000" cy="533400"/>
          </a:xfrm>
          <a:prstGeom prst="rect">
            <a:avLst/>
          </a:prstGeom>
        </p:spPr>
      </p:pic>
      <p:pic>
        <p:nvPicPr>
          <p:cNvPr id="17" name="Рисунок 16" descr="ws_1FED.tmp"/>
          <p:cNvPicPr>
            <a:picLocks/>
          </p:cNvPicPr>
          <p:nvPr/>
        </p:nvPicPr>
        <p:blipFill>
          <a:blip r:embed="rId3" cstate="print"/>
          <a:stretch>
            <a:fillRect/>
          </a:stretch>
        </p:blipFill>
        <p:spPr>
          <a:xfrm>
            <a:off x="0" y="6512559"/>
            <a:ext cx="9144000" cy="345440"/>
          </a:xfrm>
          <a:prstGeom prst="rect">
            <a:avLst/>
          </a:prstGeom>
        </p:spPr>
      </p:pic>
      <p:sp>
        <p:nvSpPr>
          <p:cNvPr id="18" name="TextBox 17"/>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9" name="TextBox 18"/>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aphicFrame>
        <p:nvGraphicFramePr>
          <p:cNvPr id="56" name="Схема 55"/>
          <p:cNvGraphicFramePr/>
          <p:nvPr/>
        </p:nvGraphicFramePr>
        <p:xfrm>
          <a:off x="107504" y="836712"/>
          <a:ext cx="864096" cy="576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0" name="Группа 189"/>
          <p:cNvGrpSpPr/>
          <p:nvPr/>
        </p:nvGrpSpPr>
        <p:grpSpPr>
          <a:xfrm>
            <a:off x="107504" y="4581128"/>
            <a:ext cx="6048672" cy="432048"/>
            <a:chOff x="251520" y="3645024"/>
            <a:chExt cx="8712968" cy="432048"/>
          </a:xfrm>
        </p:grpSpPr>
        <p:graphicFrame>
          <p:nvGraphicFramePr>
            <p:cNvPr id="191" name="Схема 190"/>
            <p:cNvGraphicFramePr/>
            <p:nvPr/>
          </p:nvGraphicFramePr>
          <p:xfrm>
            <a:off x="251520" y="3645024"/>
            <a:ext cx="1296143" cy="4320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92" name="Группа 132"/>
            <p:cNvGrpSpPr/>
            <p:nvPr/>
          </p:nvGrpSpPr>
          <p:grpSpPr>
            <a:xfrm>
              <a:off x="1547664" y="3645024"/>
              <a:ext cx="7416824" cy="288032"/>
              <a:chOff x="1547664" y="2132856"/>
              <a:chExt cx="7416824" cy="288032"/>
            </a:xfrm>
          </p:grpSpPr>
          <p:graphicFrame>
            <p:nvGraphicFramePr>
              <p:cNvPr id="193" name="Схема 192"/>
              <p:cNvGraphicFramePr/>
              <p:nvPr/>
            </p:nvGraphicFramePr>
            <p:xfrm>
              <a:off x="1547664" y="2132856"/>
              <a:ext cx="1008111" cy="2880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94" name="Схема 193"/>
              <p:cNvGraphicFramePr/>
              <p:nvPr/>
            </p:nvGraphicFramePr>
            <p:xfrm>
              <a:off x="2555776" y="2132856"/>
              <a:ext cx="1008111" cy="28803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95" name="Схема 194"/>
              <p:cNvGraphicFramePr/>
              <p:nvPr/>
            </p:nvGraphicFramePr>
            <p:xfrm>
              <a:off x="4499992" y="2132856"/>
              <a:ext cx="864096" cy="28803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96" name="Схема 195"/>
              <p:cNvGraphicFramePr/>
              <p:nvPr/>
            </p:nvGraphicFramePr>
            <p:xfrm>
              <a:off x="5364088" y="2132856"/>
              <a:ext cx="936104" cy="288032"/>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197" name="Схема 196"/>
              <p:cNvGraphicFramePr/>
              <p:nvPr/>
            </p:nvGraphicFramePr>
            <p:xfrm>
              <a:off x="6300193" y="2132856"/>
              <a:ext cx="864096" cy="288032"/>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198" name="Схема 197"/>
              <p:cNvGraphicFramePr/>
              <p:nvPr/>
            </p:nvGraphicFramePr>
            <p:xfrm>
              <a:off x="7164289" y="2132856"/>
              <a:ext cx="936104" cy="288032"/>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199" name="Схема 198"/>
              <p:cNvGraphicFramePr/>
              <p:nvPr/>
            </p:nvGraphicFramePr>
            <p:xfrm>
              <a:off x="1547664" y="2132856"/>
              <a:ext cx="7416824" cy="288032"/>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grpSp>
      <p:grpSp>
        <p:nvGrpSpPr>
          <p:cNvPr id="201" name="Группа 200"/>
          <p:cNvGrpSpPr/>
          <p:nvPr/>
        </p:nvGrpSpPr>
        <p:grpSpPr>
          <a:xfrm>
            <a:off x="107504" y="5589240"/>
            <a:ext cx="6048672" cy="432048"/>
            <a:chOff x="251520" y="3645024"/>
            <a:chExt cx="8712968" cy="432048"/>
          </a:xfrm>
        </p:grpSpPr>
        <p:graphicFrame>
          <p:nvGraphicFramePr>
            <p:cNvPr id="202" name="Схема 201"/>
            <p:cNvGraphicFramePr/>
            <p:nvPr/>
          </p:nvGraphicFramePr>
          <p:xfrm>
            <a:off x="251520" y="3645024"/>
            <a:ext cx="1296143" cy="432048"/>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nvGrpSpPr>
            <p:cNvPr id="203" name="Группа 132"/>
            <p:cNvGrpSpPr/>
            <p:nvPr/>
          </p:nvGrpSpPr>
          <p:grpSpPr>
            <a:xfrm>
              <a:off x="1547664" y="3645024"/>
              <a:ext cx="7416824" cy="288032"/>
              <a:chOff x="1547664" y="2132856"/>
              <a:chExt cx="7416824" cy="288032"/>
            </a:xfrm>
          </p:grpSpPr>
          <p:graphicFrame>
            <p:nvGraphicFramePr>
              <p:cNvPr id="204" name="Схема 203"/>
              <p:cNvGraphicFramePr/>
              <p:nvPr/>
            </p:nvGraphicFramePr>
            <p:xfrm>
              <a:off x="1547664" y="2132856"/>
              <a:ext cx="1008111" cy="288032"/>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aphicFrame>
            <p:nvGraphicFramePr>
              <p:cNvPr id="205" name="Схема 204"/>
              <p:cNvGraphicFramePr/>
              <p:nvPr/>
            </p:nvGraphicFramePr>
            <p:xfrm>
              <a:off x="2555776" y="2132856"/>
              <a:ext cx="1008111" cy="288032"/>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aphicFrame>
            <p:nvGraphicFramePr>
              <p:cNvPr id="206" name="Схема 205"/>
              <p:cNvGraphicFramePr/>
              <p:nvPr/>
            </p:nvGraphicFramePr>
            <p:xfrm>
              <a:off x="4499992" y="2132856"/>
              <a:ext cx="864096" cy="288032"/>
            </p:xfrm>
            <a:graphic>
              <a:graphicData uri="http://schemas.openxmlformats.org/drawingml/2006/diagram">
                <dgm:relIds xmlns:dgm="http://schemas.openxmlformats.org/drawingml/2006/diagram" xmlns:r="http://schemas.openxmlformats.org/officeDocument/2006/relationships" r:dm="rId64" r:lo="rId65" r:qs="rId66" r:cs="rId67"/>
              </a:graphicData>
            </a:graphic>
          </p:graphicFrame>
          <p:graphicFrame>
            <p:nvGraphicFramePr>
              <p:cNvPr id="207" name="Схема 206"/>
              <p:cNvGraphicFramePr/>
              <p:nvPr/>
            </p:nvGraphicFramePr>
            <p:xfrm>
              <a:off x="5364088" y="2132856"/>
              <a:ext cx="936104" cy="288032"/>
            </p:xfrm>
            <a:graphic>
              <a:graphicData uri="http://schemas.openxmlformats.org/drawingml/2006/diagram">
                <dgm:relIds xmlns:dgm="http://schemas.openxmlformats.org/drawingml/2006/diagram" xmlns:r="http://schemas.openxmlformats.org/officeDocument/2006/relationships" r:dm="rId69" r:lo="rId70" r:qs="rId71" r:cs="rId72"/>
              </a:graphicData>
            </a:graphic>
          </p:graphicFrame>
          <p:graphicFrame>
            <p:nvGraphicFramePr>
              <p:cNvPr id="208" name="Схема 207"/>
              <p:cNvGraphicFramePr/>
              <p:nvPr/>
            </p:nvGraphicFramePr>
            <p:xfrm>
              <a:off x="6300193" y="2132856"/>
              <a:ext cx="864096" cy="288032"/>
            </p:xfrm>
            <a:graphic>
              <a:graphicData uri="http://schemas.openxmlformats.org/drawingml/2006/diagram">
                <dgm:relIds xmlns:dgm="http://schemas.openxmlformats.org/drawingml/2006/diagram" xmlns:r="http://schemas.openxmlformats.org/officeDocument/2006/relationships" r:dm="rId74" r:lo="rId75" r:qs="rId76" r:cs="rId77"/>
              </a:graphicData>
            </a:graphic>
          </p:graphicFrame>
          <p:graphicFrame>
            <p:nvGraphicFramePr>
              <p:cNvPr id="209" name="Схема 208"/>
              <p:cNvGraphicFramePr/>
              <p:nvPr/>
            </p:nvGraphicFramePr>
            <p:xfrm>
              <a:off x="7164289" y="2132856"/>
              <a:ext cx="936104" cy="288032"/>
            </p:xfrm>
            <a:graphic>
              <a:graphicData uri="http://schemas.openxmlformats.org/drawingml/2006/diagram">
                <dgm:relIds xmlns:dgm="http://schemas.openxmlformats.org/drawingml/2006/diagram" xmlns:r="http://schemas.openxmlformats.org/officeDocument/2006/relationships" r:dm="rId79" r:lo="rId80" r:qs="rId81" r:cs="rId82"/>
              </a:graphicData>
            </a:graphic>
          </p:graphicFrame>
          <p:graphicFrame>
            <p:nvGraphicFramePr>
              <p:cNvPr id="210" name="Схема 209"/>
              <p:cNvGraphicFramePr/>
              <p:nvPr/>
            </p:nvGraphicFramePr>
            <p:xfrm>
              <a:off x="1547664" y="2132856"/>
              <a:ext cx="7416824" cy="288032"/>
            </p:xfrm>
            <a:graphic>
              <a:graphicData uri="http://schemas.openxmlformats.org/drawingml/2006/diagram">
                <dgm:relIds xmlns:dgm="http://schemas.openxmlformats.org/drawingml/2006/diagram" xmlns:r="http://schemas.openxmlformats.org/officeDocument/2006/relationships" r:dm="rId84" r:lo="rId85" r:qs="rId86" r:cs="rId87"/>
              </a:graphicData>
            </a:graphic>
          </p:graphicFrame>
        </p:grpSp>
      </p:grpSp>
      <p:sp>
        <p:nvSpPr>
          <p:cNvPr id="212" name="Прямоугольник 211"/>
          <p:cNvSpPr/>
          <p:nvPr/>
        </p:nvSpPr>
        <p:spPr>
          <a:xfrm>
            <a:off x="3131840" y="476672"/>
            <a:ext cx="2109616" cy="369332"/>
          </a:xfrm>
          <a:prstGeom prst="rect">
            <a:avLst/>
          </a:prstGeom>
        </p:spPr>
        <p:txBody>
          <a:bodyPr wrap="none">
            <a:spAutoFit/>
          </a:bodyPr>
          <a:lstStyle/>
          <a:p>
            <a:r>
              <a:rPr lang="en-US" b="1" dirty="0" smtClean="0">
                <a:solidFill>
                  <a:srgbClr val="000000"/>
                </a:solidFill>
                <a:latin typeface="Candara"/>
              </a:rPr>
              <a:t>Work Program 2012</a:t>
            </a:r>
            <a:endParaRPr lang="ru-RU" dirty="0"/>
          </a:p>
        </p:txBody>
      </p:sp>
      <p:graphicFrame>
        <p:nvGraphicFramePr>
          <p:cNvPr id="221" name="Схема 220"/>
          <p:cNvGraphicFramePr/>
          <p:nvPr/>
        </p:nvGraphicFramePr>
        <p:xfrm>
          <a:off x="971600" y="836712"/>
          <a:ext cx="7992888" cy="576064"/>
        </p:xfrm>
        <a:graphic>
          <a:graphicData uri="http://schemas.openxmlformats.org/drawingml/2006/diagram">
            <dgm:relIds xmlns:dgm="http://schemas.openxmlformats.org/drawingml/2006/diagram" xmlns:r="http://schemas.openxmlformats.org/officeDocument/2006/relationships" r:dm="rId89" r:lo="rId90" r:qs="rId91" r:cs="rId92"/>
          </a:graphicData>
        </a:graphic>
      </p:graphicFrame>
      <p:grpSp>
        <p:nvGrpSpPr>
          <p:cNvPr id="632" name="Группа 631"/>
          <p:cNvGrpSpPr/>
          <p:nvPr/>
        </p:nvGrpSpPr>
        <p:grpSpPr>
          <a:xfrm>
            <a:off x="107504" y="1556792"/>
            <a:ext cx="8854902" cy="432048"/>
            <a:chOff x="107504" y="1556792"/>
            <a:chExt cx="8854902" cy="432048"/>
          </a:xfrm>
        </p:grpSpPr>
        <p:grpSp>
          <p:nvGrpSpPr>
            <p:cNvPr id="431" name="Группа 430"/>
            <p:cNvGrpSpPr/>
            <p:nvPr/>
          </p:nvGrpSpPr>
          <p:grpSpPr>
            <a:xfrm>
              <a:off x="5633337" y="1556792"/>
              <a:ext cx="665813" cy="264730"/>
              <a:chOff x="4662257" y="299542"/>
              <a:chExt cx="665813" cy="264730"/>
            </a:xfrm>
          </p:grpSpPr>
          <p:sp>
            <p:nvSpPr>
              <p:cNvPr id="432" name="Прямоугольник 431"/>
              <p:cNvSpPr/>
              <p:nvPr/>
            </p:nvSpPr>
            <p:spPr>
              <a:xfrm>
                <a:off x="4662257"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33" name="Прямоугольник 432"/>
              <p:cNvSpPr/>
              <p:nvPr/>
            </p:nvSpPr>
            <p:spPr>
              <a:xfrm>
                <a:off x="4662257"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aphicFrame>
          <p:nvGraphicFramePr>
            <p:cNvPr id="323" name="Схема 322"/>
            <p:cNvGraphicFramePr/>
            <p:nvPr/>
          </p:nvGraphicFramePr>
          <p:xfrm>
            <a:off x="107504" y="1556792"/>
            <a:ext cx="864096" cy="432048"/>
          </p:xfrm>
          <a:graphic>
            <a:graphicData uri="http://schemas.openxmlformats.org/drawingml/2006/diagram">
              <dgm:relIds xmlns:dgm="http://schemas.openxmlformats.org/drawingml/2006/diagram" xmlns:r="http://schemas.openxmlformats.org/officeDocument/2006/relationships" r:dm="rId94" r:lo="rId95" r:qs="rId96" r:cs="rId97"/>
            </a:graphicData>
          </a:graphic>
        </p:graphicFrame>
        <p:grpSp>
          <p:nvGrpSpPr>
            <p:cNvPr id="410" name="Группа 409"/>
            <p:cNvGrpSpPr/>
            <p:nvPr/>
          </p:nvGrpSpPr>
          <p:grpSpPr>
            <a:xfrm>
              <a:off x="972641" y="1556792"/>
              <a:ext cx="665813" cy="264730"/>
              <a:chOff x="1561" y="299542"/>
              <a:chExt cx="665813" cy="264730"/>
            </a:xfrm>
          </p:grpSpPr>
          <p:sp>
            <p:nvSpPr>
              <p:cNvPr id="411" name="Прямоугольник 410"/>
              <p:cNvSpPr/>
              <p:nvPr/>
            </p:nvSpPr>
            <p:spPr>
              <a:xfrm>
                <a:off x="1561" y="299542"/>
                <a:ext cx="665813" cy="26473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sp>
          <p:sp>
            <p:nvSpPr>
              <p:cNvPr id="412" name="Прямоугольник 411"/>
              <p:cNvSpPr/>
              <p:nvPr/>
            </p:nvSpPr>
            <p:spPr>
              <a:xfrm>
                <a:off x="1561" y="299542"/>
                <a:ext cx="665813" cy="26473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413" name="Группа 412"/>
            <p:cNvGrpSpPr/>
            <p:nvPr/>
          </p:nvGrpSpPr>
          <p:grpSpPr>
            <a:xfrm>
              <a:off x="1638454" y="1556792"/>
              <a:ext cx="665813" cy="264730"/>
              <a:chOff x="667374" y="299542"/>
              <a:chExt cx="665813" cy="264730"/>
            </a:xfrm>
          </p:grpSpPr>
          <p:sp>
            <p:nvSpPr>
              <p:cNvPr id="414" name="Прямоугольник 413"/>
              <p:cNvSpPr/>
              <p:nvPr/>
            </p:nvSpPr>
            <p:spPr>
              <a:xfrm>
                <a:off x="667374"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15" name="Прямоугольник 414"/>
              <p:cNvSpPr/>
              <p:nvPr/>
            </p:nvSpPr>
            <p:spPr>
              <a:xfrm>
                <a:off x="667374"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16" name="Группа 415"/>
            <p:cNvGrpSpPr/>
            <p:nvPr/>
          </p:nvGrpSpPr>
          <p:grpSpPr>
            <a:xfrm>
              <a:off x="2304268" y="1556792"/>
              <a:ext cx="665813" cy="264730"/>
              <a:chOff x="1333188" y="299542"/>
              <a:chExt cx="665813" cy="264730"/>
            </a:xfrm>
          </p:grpSpPr>
          <p:sp>
            <p:nvSpPr>
              <p:cNvPr id="417" name="Прямоугольник 416"/>
              <p:cNvSpPr/>
              <p:nvPr/>
            </p:nvSpPr>
            <p:spPr>
              <a:xfrm>
                <a:off x="1333188"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sp>
          <p:sp>
            <p:nvSpPr>
              <p:cNvPr id="418" name="Прямоугольник 417"/>
              <p:cNvSpPr/>
              <p:nvPr/>
            </p:nvSpPr>
            <p:spPr>
              <a:xfrm>
                <a:off x="1333188"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19" name="Группа 418"/>
            <p:cNvGrpSpPr/>
            <p:nvPr/>
          </p:nvGrpSpPr>
          <p:grpSpPr>
            <a:xfrm>
              <a:off x="2970082" y="1556792"/>
              <a:ext cx="665813" cy="264730"/>
              <a:chOff x="1999002" y="299542"/>
              <a:chExt cx="665813" cy="264730"/>
            </a:xfrm>
          </p:grpSpPr>
          <p:sp>
            <p:nvSpPr>
              <p:cNvPr id="420" name="Прямоугольник 419"/>
              <p:cNvSpPr/>
              <p:nvPr/>
            </p:nvSpPr>
            <p:spPr>
              <a:xfrm>
                <a:off x="1999002"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21" name="Прямоугольник 420"/>
              <p:cNvSpPr/>
              <p:nvPr/>
            </p:nvSpPr>
            <p:spPr>
              <a:xfrm>
                <a:off x="1999002"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22" name="Группа 421"/>
            <p:cNvGrpSpPr/>
            <p:nvPr/>
          </p:nvGrpSpPr>
          <p:grpSpPr>
            <a:xfrm>
              <a:off x="3635896" y="1556792"/>
              <a:ext cx="665813" cy="264730"/>
              <a:chOff x="2664816" y="299542"/>
              <a:chExt cx="665813" cy="264730"/>
            </a:xfrm>
          </p:grpSpPr>
          <p:sp>
            <p:nvSpPr>
              <p:cNvPr id="423" name="Прямоугольник 422"/>
              <p:cNvSpPr/>
              <p:nvPr/>
            </p:nvSpPr>
            <p:spPr>
              <a:xfrm>
                <a:off x="2664816"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24" name="Прямоугольник 423"/>
              <p:cNvSpPr/>
              <p:nvPr/>
            </p:nvSpPr>
            <p:spPr>
              <a:xfrm>
                <a:off x="2664816"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25" name="Группа 424"/>
            <p:cNvGrpSpPr/>
            <p:nvPr/>
          </p:nvGrpSpPr>
          <p:grpSpPr>
            <a:xfrm>
              <a:off x="4301710" y="1556792"/>
              <a:ext cx="665813" cy="264730"/>
              <a:chOff x="3330630" y="299542"/>
              <a:chExt cx="665813" cy="264730"/>
            </a:xfrm>
          </p:grpSpPr>
          <p:sp>
            <p:nvSpPr>
              <p:cNvPr id="426" name="Прямоугольник 425"/>
              <p:cNvSpPr/>
              <p:nvPr/>
            </p:nvSpPr>
            <p:spPr>
              <a:xfrm>
                <a:off x="3330630"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27" name="Прямоугольник 426"/>
              <p:cNvSpPr/>
              <p:nvPr/>
            </p:nvSpPr>
            <p:spPr>
              <a:xfrm>
                <a:off x="3330630"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28" name="Группа 427"/>
            <p:cNvGrpSpPr/>
            <p:nvPr/>
          </p:nvGrpSpPr>
          <p:grpSpPr>
            <a:xfrm>
              <a:off x="4967524" y="1556792"/>
              <a:ext cx="665813" cy="264730"/>
              <a:chOff x="3996444" y="299542"/>
              <a:chExt cx="665813" cy="264730"/>
            </a:xfrm>
          </p:grpSpPr>
          <p:sp>
            <p:nvSpPr>
              <p:cNvPr id="429" name="Прямоугольник 428"/>
              <p:cNvSpPr/>
              <p:nvPr/>
            </p:nvSpPr>
            <p:spPr>
              <a:xfrm>
                <a:off x="3996444" y="299542"/>
                <a:ext cx="665813" cy="26473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30" name="Прямоугольник 429"/>
              <p:cNvSpPr/>
              <p:nvPr/>
            </p:nvSpPr>
            <p:spPr>
              <a:xfrm>
                <a:off x="3996444"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434" name="Группа 433"/>
            <p:cNvGrpSpPr/>
            <p:nvPr/>
          </p:nvGrpSpPr>
          <p:grpSpPr>
            <a:xfrm>
              <a:off x="6299151" y="1556792"/>
              <a:ext cx="665813" cy="264730"/>
              <a:chOff x="5328071" y="299542"/>
              <a:chExt cx="665813" cy="264730"/>
            </a:xfrm>
          </p:grpSpPr>
          <p:sp>
            <p:nvSpPr>
              <p:cNvPr id="435" name="Прямоугольник 434"/>
              <p:cNvSpPr/>
              <p:nvPr/>
            </p:nvSpPr>
            <p:spPr>
              <a:xfrm>
                <a:off x="532807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36" name="Прямоугольник 435"/>
              <p:cNvSpPr/>
              <p:nvPr/>
            </p:nvSpPr>
            <p:spPr>
              <a:xfrm>
                <a:off x="532807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37" name="Группа 436"/>
            <p:cNvGrpSpPr/>
            <p:nvPr/>
          </p:nvGrpSpPr>
          <p:grpSpPr>
            <a:xfrm>
              <a:off x="6964965" y="1556792"/>
              <a:ext cx="665813" cy="264730"/>
              <a:chOff x="5993885" y="299542"/>
              <a:chExt cx="665813" cy="264730"/>
            </a:xfrm>
          </p:grpSpPr>
          <p:sp>
            <p:nvSpPr>
              <p:cNvPr id="438" name="Прямоугольник 437"/>
              <p:cNvSpPr/>
              <p:nvPr/>
            </p:nvSpPr>
            <p:spPr>
              <a:xfrm>
                <a:off x="5993885"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39" name="Прямоугольник 438"/>
              <p:cNvSpPr/>
              <p:nvPr/>
            </p:nvSpPr>
            <p:spPr>
              <a:xfrm>
                <a:off x="5993885"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40" name="Группа 439"/>
            <p:cNvGrpSpPr/>
            <p:nvPr/>
          </p:nvGrpSpPr>
          <p:grpSpPr>
            <a:xfrm>
              <a:off x="7630779" y="1556792"/>
              <a:ext cx="665813" cy="264730"/>
              <a:chOff x="6659699" y="299542"/>
              <a:chExt cx="665813" cy="264730"/>
            </a:xfrm>
          </p:grpSpPr>
          <p:sp>
            <p:nvSpPr>
              <p:cNvPr id="441" name="Прямоугольник 440"/>
              <p:cNvSpPr/>
              <p:nvPr/>
            </p:nvSpPr>
            <p:spPr>
              <a:xfrm>
                <a:off x="6659699"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42" name="Прямоугольник 441"/>
              <p:cNvSpPr/>
              <p:nvPr/>
            </p:nvSpPr>
            <p:spPr>
              <a:xfrm>
                <a:off x="6659699"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latin typeface="Candara" pitchFamily="34" charset="0"/>
                </a:endParaRPr>
              </a:p>
            </p:txBody>
          </p:sp>
        </p:grpSp>
        <p:grpSp>
          <p:nvGrpSpPr>
            <p:cNvPr id="443" name="Группа 442"/>
            <p:cNvGrpSpPr/>
            <p:nvPr/>
          </p:nvGrpSpPr>
          <p:grpSpPr>
            <a:xfrm>
              <a:off x="8296593" y="1556792"/>
              <a:ext cx="665813" cy="264730"/>
              <a:chOff x="7325513" y="299542"/>
              <a:chExt cx="665813" cy="264730"/>
            </a:xfrm>
          </p:grpSpPr>
          <p:sp>
            <p:nvSpPr>
              <p:cNvPr id="444" name="Прямоугольник 443"/>
              <p:cNvSpPr/>
              <p:nvPr/>
            </p:nvSpPr>
            <p:spPr>
              <a:xfrm>
                <a:off x="7325513"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45" name="Прямоугольник 444"/>
              <p:cNvSpPr/>
              <p:nvPr/>
            </p:nvSpPr>
            <p:spPr>
              <a:xfrm>
                <a:off x="7325513"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latin typeface="Candara" pitchFamily="34" charset="0"/>
                </a:endParaRPr>
              </a:p>
            </p:txBody>
          </p:sp>
        </p:grpSp>
      </p:grpSp>
      <p:grpSp>
        <p:nvGrpSpPr>
          <p:cNvPr id="638" name="Группа 637"/>
          <p:cNvGrpSpPr/>
          <p:nvPr/>
        </p:nvGrpSpPr>
        <p:grpSpPr>
          <a:xfrm>
            <a:off x="107505" y="6093296"/>
            <a:ext cx="8890385" cy="288000"/>
            <a:chOff x="107505" y="6093296"/>
            <a:chExt cx="8890385" cy="288000"/>
          </a:xfrm>
        </p:grpSpPr>
        <p:grpSp>
          <p:nvGrpSpPr>
            <p:cNvPr id="592" name="Группа 591"/>
            <p:cNvGrpSpPr/>
            <p:nvPr/>
          </p:nvGrpSpPr>
          <p:grpSpPr>
            <a:xfrm>
              <a:off x="1008125" y="6093296"/>
              <a:ext cx="665813" cy="264730"/>
              <a:chOff x="1561" y="299542"/>
              <a:chExt cx="665813" cy="264730"/>
            </a:xfrm>
          </p:grpSpPr>
          <p:sp>
            <p:nvSpPr>
              <p:cNvPr id="593" name="Прямоугольник 592"/>
              <p:cNvSpPr/>
              <p:nvPr/>
            </p:nvSpPr>
            <p:spPr>
              <a:xfrm>
                <a:off x="156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94" name="Прямоугольник 593"/>
              <p:cNvSpPr/>
              <p:nvPr/>
            </p:nvSpPr>
            <p:spPr>
              <a:xfrm>
                <a:off x="156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95" name="Группа 594"/>
            <p:cNvGrpSpPr/>
            <p:nvPr/>
          </p:nvGrpSpPr>
          <p:grpSpPr>
            <a:xfrm>
              <a:off x="1673938" y="6093296"/>
              <a:ext cx="665813" cy="264730"/>
              <a:chOff x="667374" y="299542"/>
              <a:chExt cx="665813" cy="264730"/>
            </a:xfrm>
          </p:grpSpPr>
          <p:sp>
            <p:nvSpPr>
              <p:cNvPr id="596" name="Прямоугольник 595"/>
              <p:cNvSpPr/>
              <p:nvPr/>
            </p:nvSpPr>
            <p:spPr>
              <a:xfrm>
                <a:off x="667374"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97" name="Прямоугольник 596"/>
              <p:cNvSpPr/>
              <p:nvPr/>
            </p:nvSpPr>
            <p:spPr>
              <a:xfrm>
                <a:off x="667374"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98" name="Группа 597"/>
            <p:cNvGrpSpPr/>
            <p:nvPr/>
          </p:nvGrpSpPr>
          <p:grpSpPr>
            <a:xfrm>
              <a:off x="2339752" y="6093296"/>
              <a:ext cx="665813" cy="264730"/>
              <a:chOff x="1333188" y="299542"/>
              <a:chExt cx="665813" cy="264730"/>
            </a:xfrm>
          </p:grpSpPr>
          <p:sp>
            <p:nvSpPr>
              <p:cNvPr id="599" name="Прямоугольник 598"/>
              <p:cNvSpPr/>
              <p:nvPr/>
            </p:nvSpPr>
            <p:spPr>
              <a:xfrm>
                <a:off x="1333188"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00" name="Прямоугольник 599"/>
              <p:cNvSpPr/>
              <p:nvPr/>
            </p:nvSpPr>
            <p:spPr>
              <a:xfrm>
                <a:off x="1333188"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601" name="Группа 600"/>
            <p:cNvGrpSpPr/>
            <p:nvPr/>
          </p:nvGrpSpPr>
          <p:grpSpPr>
            <a:xfrm>
              <a:off x="3005566" y="6093296"/>
              <a:ext cx="665813" cy="264730"/>
              <a:chOff x="1999002" y="299542"/>
              <a:chExt cx="665813" cy="264730"/>
            </a:xfrm>
          </p:grpSpPr>
          <p:sp>
            <p:nvSpPr>
              <p:cNvPr id="602" name="Прямоугольник 601"/>
              <p:cNvSpPr/>
              <p:nvPr/>
            </p:nvSpPr>
            <p:spPr>
              <a:xfrm>
                <a:off x="1999002"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03" name="Прямоугольник 602"/>
              <p:cNvSpPr/>
              <p:nvPr/>
            </p:nvSpPr>
            <p:spPr>
              <a:xfrm>
                <a:off x="1999002"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604" name="Группа 603"/>
            <p:cNvGrpSpPr/>
            <p:nvPr/>
          </p:nvGrpSpPr>
          <p:grpSpPr>
            <a:xfrm>
              <a:off x="3671380" y="6093296"/>
              <a:ext cx="665813" cy="264730"/>
              <a:chOff x="2664816" y="299542"/>
              <a:chExt cx="665813" cy="264730"/>
            </a:xfrm>
          </p:grpSpPr>
          <p:sp>
            <p:nvSpPr>
              <p:cNvPr id="605" name="Прямоугольник 604"/>
              <p:cNvSpPr/>
              <p:nvPr/>
            </p:nvSpPr>
            <p:spPr>
              <a:xfrm>
                <a:off x="2664816"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06" name="Прямоугольник 605"/>
              <p:cNvSpPr/>
              <p:nvPr/>
            </p:nvSpPr>
            <p:spPr>
              <a:xfrm>
                <a:off x="2664816"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607" name="Группа 606"/>
            <p:cNvGrpSpPr/>
            <p:nvPr/>
          </p:nvGrpSpPr>
          <p:grpSpPr>
            <a:xfrm>
              <a:off x="4337194" y="6093296"/>
              <a:ext cx="665813" cy="264730"/>
              <a:chOff x="3330630" y="299542"/>
              <a:chExt cx="665813" cy="264730"/>
            </a:xfrm>
            <a:solidFill>
              <a:schemeClr val="bg1">
                <a:lumMod val="65000"/>
              </a:schemeClr>
            </a:solidFill>
          </p:grpSpPr>
          <p:sp>
            <p:nvSpPr>
              <p:cNvPr id="608" name="Прямоугольник 607"/>
              <p:cNvSpPr/>
              <p:nvPr/>
            </p:nvSpPr>
            <p:spPr>
              <a:xfrm>
                <a:off x="3330630"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09" name="Прямоугольник 608"/>
              <p:cNvSpPr/>
              <p:nvPr/>
            </p:nvSpPr>
            <p:spPr>
              <a:xfrm>
                <a:off x="3330630"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610" name="Группа 609"/>
            <p:cNvGrpSpPr/>
            <p:nvPr/>
          </p:nvGrpSpPr>
          <p:grpSpPr>
            <a:xfrm>
              <a:off x="5003008" y="6093296"/>
              <a:ext cx="665813" cy="264730"/>
              <a:chOff x="3996444" y="299542"/>
              <a:chExt cx="665813" cy="264730"/>
            </a:xfrm>
            <a:solidFill>
              <a:schemeClr val="bg1">
                <a:lumMod val="65000"/>
              </a:schemeClr>
            </a:solidFill>
          </p:grpSpPr>
          <p:sp>
            <p:nvSpPr>
              <p:cNvPr id="611" name="Прямоугольник 610"/>
              <p:cNvSpPr/>
              <p:nvPr/>
            </p:nvSpPr>
            <p:spPr>
              <a:xfrm>
                <a:off x="3996444"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12" name="Прямоугольник 611"/>
              <p:cNvSpPr/>
              <p:nvPr/>
            </p:nvSpPr>
            <p:spPr>
              <a:xfrm>
                <a:off x="3996444"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613" name="Группа 612"/>
            <p:cNvGrpSpPr/>
            <p:nvPr/>
          </p:nvGrpSpPr>
          <p:grpSpPr>
            <a:xfrm>
              <a:off x="5668821" y="6093296"/>
              <a:ext cx="665813" cy="264730"/>
              <a:chOff x="4662257" y="299542"/>
              <a:chExt cx="665813" cy="264730"/>
            </a:xfrm>
            <a:solidFill>
              <a:schemeClr val="bg1">
                <a:lumMod val="65000"/>
              </a:schemeClr>
            </a:solidFill>
          </p:grpSpPr>
          <p:sp>
            <p:nvSpPr>
              <p:cNvPr id="614" name="Прямоугольник 613"/>
              <p:cNvSpPr/>
              <p:nvPr/>
            </p:nvSpPr>
            <p:spPr>
              <a:xfrm>
                <a:off x="4662257"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15" name="Прямоугольник 614"/>
              <p:cNvSpPr/>
              <p:nvPr/>
            </p:nvSpPr>
            <p:spPr>
              <a:xfrm>
                <a:off x="4662257"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616" name="Группа 615"/>
            <p:cNvGrpSpPr/>
            <p:nvPr/>
          </p:nvGrpSpPr>
          <p:grpSpPr>
            <a:xfrm>
              <a:off x="6334635" y="6093296"/>
              <a:ext cx="665813" cy="264730"/>
              <a:chOff x="5328071" y="299542"/>
              <a:chExt cx="665813" cy="264730"/>
            </a:xfrm>
            <a:solidFill>
              <a:schemeClr val="bg1">
                <a:lumMod val="65000"/>
              </a:schemeClr>
            </a:solidFill>
          </p:grpSpPr>
          <p:sp>
            <p:nvSpPr>
              <p:cNvPr id="617" name="Прямоугольник 616"/>
              <p:cNvSpPr/>
              <p:nvPr/>
            </p:nvSpPr>
            <p:spPr>
              <a:xfrm>
                <a:off x="5328071"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18" name="Прямоугольник 617"/>
              <p:cNvSpPr/>
              <p:nvPr/>
            </p:nvSpPr>
            <p:spPr>
              <a:xfrm>
                <a:off x="5328071"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619" name="Группа 618"/>
            <p:cNvGrpSpPr/>
            <p:nvPr/>
          </p:nvGrpSpPr>
          <p:grpSpPr>
            <a:xfrm>
              <a:off x="7000449" y="6093296"/>
              <a:ext cx="665813" cy="264730"/>
              <a:chOff x="5993885" y="299542"/>
              <a:chExt cx="665813" cy="264730"/>
            </a:xfrm>
          </p:grpSpPr>
          <p:sp>
            <p:nvSpPr>
              <p:cNvPr id="620" name="Прямоугольник 619"/>
              <p:cNvSpPr/>
              <p:nvPr/>
            </p:nvSpPr>
            <p:spPr>
              <a:xfrm>
                <a:off x="5993885"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21" name="Прямоугольник 620"/>
              <p:cNvSpPr/>
              <p:nvPr/>
            </p:nvSpPr>
            <p:spPr>
              <a:xfrm>
                <a:off x="5993885" y="299542"/>
                <a:ext cx="665813" cy="26473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622" name="Группа 621"/>
            <p:cNvGrpSpPr/>
            <p:nvPr/>
          </p:nvGrpSpPr>
          <p:grpSpPr>
            <a:xfrm>
              <a:off x="7666263" y="6093296"/>
              <a:ext cx="665813" cy="264730"/>
              <a:chOff x="6659699" y="299542"/>
              <a:chExt cx="665813" cy="264730"/>
            </a:xfrm>
          </p:grpSpPr>
          <p:sp>
            <p:nvSpPr>
              <p:cNvPr id="623" name="Прямоугольник 622"/>
              <p:cNvSpPr/>
              <p:nvPr/>
            </p:nvSpPr>
            <p:spPr>
              <a:xfrm>
                <a:off x="6659699"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24" name="Прямоугольник 623"/>
              <p:cNvSpPr/>
              <p:nvPr/>
            </p:nvSpPr>
            <p:spPr>
              <a:xfrm>
                <a:off x="6659699"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625" name="Группа 624"/>
            <p:cNvGrpSpPr/>
            <p:nvPr/>
          </p:nvGrpSpPr>
          <p:grpSpPr>
            <a:xfrm>
              <a:off x="8332077" y="6093296"/>
              <a:ext cx="665813" cy="264730"/>
              <a:chOff x="7325513" y="299542"/>
              <a:chExt cx="665813" cy="264730"/>
            </a:xfrm>
          </p:grpSpPr>
          <p:sp>
            <p:nvSpPr>
              <p:cNvPr id="626" name="Прямоугольник 625"/>
              <p:cNvSpPr/>
              <p:nvPr/>
            </p:nvSpPr>
            <p:spPr>
              <a:xfrm>
                <a:off x="7325513"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27" name="Прямоугольник 626"/>
              <p:cNvSpPr/>
              <p:nvPr/>
            </p:nvSpPr>
            <p:spPr>
              <a:xfrm>
                <a:off x="7325513"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1000" b="1"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628" name="Группа 627"/>
            <p:cNvGrpSpPr/>
            <p:nvPr/>
          </p:nvGrpSpPr>
          <p:grpSpPr>
            <a:xfrm>
              <a:off x="107505" y="6093296"/>
              <a:ext cx="900000" cy="288000"/>
              <a:chOff x="1561" y="299542"/>
              <a:chExt cx="665813" cy="264730"/>
            </a:xfrm>
          </p:grpSpPr>
          <p:sp>
            <p:nvSpPr>
              <p:cNvPr id="629" name="Прямоугольник 628"/>
              <p:cNvSpPr/>
              <p:nvPr/>
            </p:nvSpPr>
            <p:spPr>
              <a:xfrm>
                <a:off x="1561" y="299542"/>
                <a:ext cx="665813" cy="264730"/>
              </a:xfrm>
              <a:prstGeom prst="rect">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630" name="Прямоугольник 629"/>
              <p:cNvSpPr/>
              <p:nvPr/>
            </p:nvSpPr>
            <p:spPr>
              <a:xfrm>
                <a:off x="1561" y="299542"/>
                <a:ext cx="665813" cy="2647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400" b="1" kern="1200" dirty="0" smtClean="0">
                    <a:latin typeface="Candara" pitchFamily="34" charset="0"/>
                  </a:rPr>
                  <a:t>Well # XY</a:t>
                </a:r>
                <a:endParaRPr lang="ru-RU" sz="1400" b="1" kern="1200" dirty="0">
                  <a:latin typeface="Candara" pitchFamily="34" charset="0"/>
                </a:endParaRPr>
              </a:p>
            </p:txBody>
          </p:sp>
        </p:grpSp>
      </p:grpSp>
      <p:grpSp>
        <p:nvGrpSpPr>
          <p:cNvPr id="633" name="Группа 632"/>
          <p:cNvGrpSpPr/>
          <p:nvPr/>
        </p:nvGrpSpPr>
        <p:grpSpPr>
          <a:xfrm>
            <a:off x="107504" y="2060848"/>
            <a:ext cx="8853861" cy="432048"/>
            <a:chOff x="107504" y="2060848"/>
            <a:chExt cx="8853861" cy="432048"/>
          </a:xfrm>
        </p:grpSpPr>
        <p:grpSp>
          <p:nvGrpSpPr>
            <p:cNvPr id="374" name="Группа 373"/>
            <p:cNvGrpSpPr/>
            <p:nvPr/>
          </p:nvGrpSpPr>
          <p:grpSpPr>
            <a:xfrm>
              <a:off x="971600" y="2060848"/>
              <a:ext cx="665813" cy="264730"/>
              <a:chOff x="1561" y="299542"/>
              <a:chExt cx="665813" cy="264730"/>
            </a:xfrm>
            <a:solidFill>
              <a:schemeClr val="bg1">
                <a:lumMod val="65000"/>
              </a:schemeClr>
            </a:solidFill>
          </p:grpSpPr>
          <p:sp>
            <p:nvSpPr>
              <p:cNvPr id="408" name="Прямоугольник 407"/>
              <p:cNvSpPr/>
              <p:nvPr/>
            </p:nvSpPr>
            <p:spPr>
              <a:xfrm>
                <a:off x="1561" y="299542"/>
                <a:ext cx="665813" cy="264730"/>
              </a:xfrm>
              <a:prstGeom prst="rect">
                <a:avLst/>
              </a:prstGeom>
              <a:grpFill/>
              <a:ln w="28575">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9" name="Прямоугольник 408"/>
              <p:cNvSpPr/>
              <p:nvPr/>
            </p:nvSpPr>
            <p:spPr>
              <a:xfrm>
                <a:off x="1561"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375" name="Группа 374"/>
            <p:cNvGrpSpPr/>
            <p:nvPr/>
          </p:nvGrpSpPr>
          <p:grpSpPr>
            <a:xfrm>
              <a:off x="1637413" y="2060848"/>
              <a:ext cx="665813" cy="264730"/>
              <a:chOff x="667374" y="299542"/>
              <a:chExt cx="665813" cy="264730"/>
            </a:xfrm>
            <a:solidFill>
              <a:schemeClr val="bg1">
                <a:lumMod val="65000"/>
              </a:schemeClr>
            </a:solidFill>
          </p:grpSpPr>
          <p:sp>
            <p:nvSpPr>
              <p:cNvPr id="406" name="Прямоугольник 405"/>
              <p:cNvSpPr/>
              <p:nvPr/>
            </p:nvSpPr>
            <p:spPr>
              <a:xfrm>
                <a:off x="667374" y="299542"/>
                <a:ext cx="665813" cy="264730"/>
              </a:xfrm>
              <a:prstGeom prst="rect">
                <a:avLst/>
              </a:prstGeom>
              <a:grpFill/>
              <a:ln w="28575">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7" name="Прямоугольник 406"/>
              <p:cNvSpPr/>
              <p:nvPr/>
            </p:nvSpPr>
            <p:spPr>
              <a:xfrm>
                <a:off x="667374"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376" name="Группа 375"/>
            <p:cNvGrpSpPr/>
            <p:nvPr/>
          </p:nvGrpSpPr>
          <p:grpSpPr>
            <a:xfrm>
              <a:off x="2303227" y="2060848"/>
              <a:ext cx="665813" cy="264730"/>
              <a:chOff x="1333188" y="299542"/>
              <a:chExt cx="665813" cy="264730"/>
            </a:xfrm>
            <a:solidFill>
              <a:schemeClr val="bg1">
                <a:lumMod val="65000"/>
              </a:schemeClr>
            </a:solidFill>
          </p:grpSpPr>
          <p:sp>
            <p:nvSpPr>
              <p:cNvPr id="404" name="Прямоугольник 403"/>
              <p:cNvSpPr/>
              <p:nvPr/>
            </p:nvSpPr>
            <p:spPr>
              <a:xfrm>
                <a:off x="1333188"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5" name="Прямоугольник 404"/>
              <p:cNvSpPr/>
              <p:nvPr/>
            </p:nvSpPr>
            <p:spPr>
              <a:xfrm>
                <a:off x="1333188"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377" name="Группа 376"/>
            <p:cNvGrpSpPr/>
            <p:nvPr/>
          </p:nvGrpSpPr>
          <p:grpSpPr>
            <a:xfrm>
              <a:off x="2969041" y="2060848"/>
              <a:ext cx="665813" cy="264730"/>
              <a:chOff x="1999002" y="299542"/>
              <a:chExt cx="665813" cy="264730"/>
            </a:xfrm>
            <a:solidFill>
              <a:schemeClr val="bg1">
                <a:lumMod val="65000"/>
              </a:schemeClr>
            </a:solidFill>
          </p:grpSpPr>
          <p:sp>
            <p:nvSpPr>
              <p:cNvPr id="402" name="Прямоугольник 401"/>
              <p:cNvSpPr/>
              <p:nvPr/>
            </p:nvSpPr>
            <p:spPr>
              <a:xfrm>
                <a:off x="1999002"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3" name="Прямоугольник 402"/>
              <p:cNvSpPr/>
              <p:nvPr/>
            </p:nvSpPr>
            <p:spPr>
              <a:xfrm>
                <a:off x="1999002"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379" name="Группа 378"/>
            <p:cNvGrpSpPr/>
            <p:nvPr/>
          </p:nvGrpSpPr>
          <p:grpSpPr>
            <a:xfrm>
              <a:off x="4300669" y="2060848"/>
              <a:ext cx="665813" cy="264730"/>
              <a:chOff x="3330630" y="299542"/>
              <a:chExt cx="665813" cy="264730"/>
            </a:xfrm>
          </p:grpSpPr>
          <p:sp>
            <p:nvSpPr>
              <p:cNvPr id="398" name="Прямоугольник 397"/>
              <p:cNvSpPr/>
              <p:nvPr/>
            </p:nvSpPr>
            <p:spPr>
              <a:xfrm>
                <a:off x="3330630"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99" name="Прямоугольник 398"/>
              <p:cNvSpPr/>
              <p:nvPr/>
            </p:nvSpPr>
            <p:spPr>
              <a:xfrm>
                <a:off x="3330630"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380" name="Группа 379"/>
            <p:cNvGrpSpPr/>
            <p:nvPr/>
          </p:nvGrpSpPr>
          <p:grpSpPr>
            <a:xfrm>
              <a:off x="4966483" y="2060848"/>
              <a:ext cx="665813" cy="264730"/>
              <a:chOff x="3996444" y="299542"/>
              <a:chExt cx="665813" cy="264730"/>
            </a:xfrm>
          </p:grpSpPr>
          <p:sp>
            <p:nvSpPr>
              <p:cNvPr id="396" name="Прямоугольник 395"/>
              <p:cNvSpPr/>
              <p:nvPr/>
            </p:nvSpPr>
            <p:spPr>
              <a:xfrm>
                <a:off x="3996444"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397" name="Прямоугольник 396"/>
              <p:cNvSpPr/>
              <p:nvPr/>
            </p:nvSpPr>
            <p:spPr>
              <a:xfrm>
                <a:off x="3996444"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381" name="Группа 380"/>
            <p:cNvGrpSpPr/>
            <p:nvPr/>
          </p:nvGrpSpPr>
          <p:grpSpPr>
            <a:xfrm>
              <a:off x="5632296" y="2060848"/>
              <a:ext cx="665813" cy="264730"/>
              <a:chOff x="4662257" y="299542"/>
              <a:chExt cx="665813" cy="264730"/>
            </a:xfrm>
          </p:grpSpPr>
          <p:sp>
            <p:nvSpPr>
              <p:cNvPr id="394" name="Прямоугольник 393"/>
              <p:cNvSpPr/>
              <p:nvPr/>
            </p:nvSpPr>
            <p:spPr>
              <a:xfrm>
                <a:off x="4662257"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395" name="Прямоугольник 394"/>
              <p:cNvSpPr/>
              <p:nvPr/>
            </p:nvSpPr>
            <p:spPr>
              <a:xfrm>
                <a:off x="4662257"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382" name="Группа 381"/>
            <p:cNvGrpSpPr/>
            <p:nvPr/>
          </p:nvGrpSpPr>
          <p:grpSpPr>
            <a:xfrm>
              <a:off x="6298110" y="2060848"/>
              <a:ext cx="665813" cy="264730"/>
              <a:chOff x="5328071" y="299542"/>
              <a:chExt cx="665813" cy="264730"/>
            </a:xfrm>
          </p:grpSpPr>
          <p:sp>
            <p:nvSpPr>
              <p:cNvPr id="392" name="Прямоугольник 391"/>
              <p:cNvSpPr/>
              <p:nvPr/>
            </p:nvSpPr>
            <p:spPr>
              <a:xfrm>
                <a:off x="5328071"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393" name="Прямоугольник 392"/>
              <p:cNvSpPr/>
              <p:nvPr/>
            </p:nvSpPr>
            <p:spPr>
              <a:xfrm>
                <a:off x="5328071"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383" name="Группа 382"/>
            <p:cNvGrpSpPr/>
            <p:nvPr/>
          </p:nvGrpSpPr>
          <p:grpSpPr>
            <a:xfrm>
              <a:off x="6963924" y="2060848"/>
              <a:ext cx="665813" cy="264730"/>
              <a:chOff x="5993885" y="299542"/>
              <a:chExt cx="665813" cy="264730"/>
            </a:xfrm>
          </p:grpSpPr>
          <p:sp>
            <p:nvSpPr>
              <p:cNvPr id="390" name="Прямоугольник 389"/>
              <p:cNvSpPr/>
              <p:nvPr/>
            </p:nvSpPr>
            <p:spPr>
              <a:xfrm>
                <a:off x="5993885"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391" name="Прямоугольник 390"/>
              <p:cNvSpPr/>
              <p:nvPr/>
            </p:nvSpPr>
            <p:spPr>
              <a:xfrm>
                <a:off x="5993885"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385" name="Группа 384"/>
            <p:cNvGrpSpPr/>
            <p:nvPr/>
          </p:nvGrpSpPr>
          <p:grpSpPr>
            <a:xfrm>
              <a:off x="8295552" y="2060848"/>
              <a:ext cx="665813" cy="264730"/>
              <a:chOff x="7325513" y="299542"/>
              <a:chExt cx="665813" cy="264730"/>
            </a:xfrm>
          </p:grpSpPr>
          <p:sp>
            <p:nvSpPr>
              <p:cNvPr id="386" name="Прямоугольник 385"/>
              <p:cNvSpPr/>
              <p:nvPr/>
            </p:nvSpPr>
            <p:spPr>
              <a:xfrm>
                <a:off x="7325513"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87" name="Прямоугольник 386"/>
              <p:cNvSpPr/>
              <p:nvPr/>
            </p:nvSpPr>
            <p:spPr>
              <a:xfrm>
                <a:off x="7325513"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latin typeface="Candara" pitchFamily="34" charset="0"/>
                </a:endParaRPr>
              </a:p>
            </p:txBody>
          </p:sp>
        </p:grpSp>
        <p:grpSp>
          <p:nvGrpSpPr>
            <p:cNvPr id="384" name="Группа 383"/>
            <p:cNvGrpSpPr/>
            <p:nvPr/>
          </p:nvGrpSpPr>
          <p:grpSpPr>
            <a:xfrm>
              <a:off x="7629738" y="2060848"/>
              <a:ext cx="665813" cy="264730"/>
              <a:chOff x="6659699" y="299542"/>
              <a:chExt cx="665813" cy="264730"/>
            </a:xfrm>
          </p:grpSpPr>
          <p:sp>
            <p:nvSpPr>
              <p:cNvPr id="388" name="Прямоугольник 387"/>
              <p:cNvSpPr/>
              <p:nvPr/>
            </p:nvSpPr>
            <p:spPr>
              <a:xfrm>
                <a:off x="6659699"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389" name="Прямоугольник 388"/>
              <p:cNvSpPr/>
              <p:nvPr/>
            </p:nvSpPr>
            <p:spPr>
              <a:xfrm>
                <a:off x="6659699"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solidFill>
                    <a:srgbClr val="FF0000"/>
                  </a:solidFill>
                  <a:latin typeface="Candara" pitchFamily="34" charset="0"/>
                </a:endParaRPr>
              </a:p>
            </p:txBody>
          </p:sp>
        </p:grpSp>
        <p:grpSp>
          <p:nvGrpSpPr>
            <p:cNvPr id="378" name="Группа 377"/>
            <p:cNvGrpSpPr/>
            <p:nvPr/>
          </p:nvGrpSpPr>
          <p:grpSpPr>
            <a:xfrm>
              <a:off x="3634855" y="2060848"/>
              <a:ext cx="665813" cy="264730"/>
              <a:chOff x="2664816" y="299542"/>
              <a:chExt cx="665813" cy="264730"/>
            </a:xfrm>
          </p:grpSpPr>
          <p:sp>
            <p:nvSpPr>
              <p:cNvPr id="400" name="Прямоугольник 399"/>
              <p:cNvSpPr/>
              <p:nvPr/>
            </p:nvSpPr>
            <p:spPr>
              <a:xfrm>
                <a:off x="2664816"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1" name="Прямоугольник 400"/>
              <p:cNvSpPr/>
              <p:nvPr/>
            </p:nvSpPr>
            <p:spPr>
              <a:xfrm>
                <a:off x="2664816" y="299542"/>
                <a:ext cx="665813" cy="26473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aphicFrame>
          <p:nvGraphicFramePr>
            <p:cNvPr id="99" name="Схема 98"/>
            <p:cNvGraphicFramePr/>
            <p:nvPr/>
          </p:nvGraphicFramePr>
          <p:xfrm>
            <a:off x="107504" y="2060848"/>
            <a:ext cx="864096" cy="432048"/>
          </p:xfrm>
          <a:graphic>
            <a:graphicData uri="http://schemas.openxmlformats.org/drawingml/2006/diagram">
              <dgm:relIds xmlns:dgm="http://schemas.openxmlformats.org/drawingml/2006/diagram" xmlns:r="http://schemas.openxmlformats.org/officeDocument/2006/relationships" r:dm="rId99" r:lo="rId100" r:qs="rId101" r:cs="rId102"/>
            </a:graphicData>
          </a:graphic>
        </p:graphicFrame>
      </p:grpSp>
      <p:grpSp>
        <p:nvGrpSpPr>
          <p:cNvPr id="634" name="Группа 633"/>
          <p:cNvGrpSpPr/>
          <p:nvPr/>
        </p:nvGrpSpPr>
        <p:grpSpPr>
          <a:xfrm>
            <a:off x="107504" y="2564904"/>
            <a:ext cx="8853861" cy="432048"/>
            <a:chOff x="107504" y="2564904"/>
            <a:chExt cx="8853861" cy="432048"/>
          </a:xfrm>
        </p:grpSpPr>
        <p:grpSp>
          <p:nvGrpSpPr>
            <p:cNvPr id="447" name="Группа 446"/>
            <p:cNvGrpSpPr/>
            <p:nvPr/>
          </p:nvGrpSpPr>
          <p:grpSpPr>
            <a:xfrm>
              <a:off x="971600" y="2564904"/>
              <a:ext cx="665813" cy="264730"/>
              <a:chOff x="1561" y="299542"/>
              <a:chExt cx="665813" cy="264730"/>
            </a:xfrm>
          </p:grpSpPr>
          <p:sp>
            <p:nvSpPr>
              <p:cNvPr id="448" name="Прямоугольник 447"/>
              <p:cNvSpPr/>
              <p:nvPr/>
            </p:nvSpPr>
            <p:spPr>
              <a:xfrm>
                <a:off x="156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49" name="Прямоугольник 448"/>
              <p:cNvSpPr/>
              <p:nvPr/>
            </p:nvSpPr>
            <p:spPr>
              <a:xfrm>
                <a:off x="156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50" name="Группа 449"/>
            <p:cNvGrpSpPr/>
            <p:nvPr/>
          </p:nvGrpSpPr>
          <p:grpSpPr>
            <a:xfrm>
              <a:off x="1637413" y="2564904"/>
              <a:ext cx="665813" cy="264730"/>
              <a:chOff x="667374" y="299542"/>
              <a:chExt cx="665813" cy="264730"/>
            </a:xfrm>
          </p:grpSpPr>
          <p:sp>
            <p:nvSpPr>
              <p:cNvPr id="451" name="Прямоугольник 450"/>
              <p:cNvSpPr/>
              <p:nvPr/>
            </p:nvSpPr>
            <p:spPr>
              <a:xfrm>
                <a:off x="667374"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52" name="Прямоугольник 451"/>
              <p:cNvSpPr/>
              <p:nvPr/>
            </p:nvSpPr>
            <p:spPr>
              <a:xfrm>
                <a:off x="667374"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53" name="Группа 452"/>
            <p:cNvGrpSpPr/>
            <p:nvPr/>
          </p:nvGrpSpPr>
          <p:grpSpPr>
            <a:xfrm>
              <a:off x="2303227" y="2564904"/>
              <a:ext cx="665813" cy="264730"/>
              <a:chOff x="1333188" y="299542"/>
              <a:chExt cx="665813" cy="264730"/>
            </a:xfrm>
          </p:grpSpPr>
          <p:sp>
            <p:nvSpPr>
              <p:cNvPr id="454" name="Прямоугольник 453"/>
              <p:cNvSpPr/>
              <p:nvPr/>
            </p:nvSpPr>
            <p:spPr>
              <a:xfrm>
                <a:off x="1333188"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55" name="Прямоугольник 454"/>
              <p:cNvSpPr/>
              <p:nvPr/>
            </p:nvSpPr>
            <p:spPr>
              <a:xfrm>
                <a:off x="1333188"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56" name="Группа 455"/>
            <p:cNvGrpSpPr/>
            <p:nvPr/>
          </p:nvGrpSpPr>
          <p:grpSpPr>
            <a:xfrm>
              <a:off x="2969041" y="2564904"/>
              <a:ext cx="665813" cy="264730"/>
              <a:chOff x="1999002" y="299542"/>
              <a:chExt cx="665813" cy="264730"/>
            </a:xfrm>
          </p:grpSpPr>
          <p:sp>
            <p:nvSpPr>
              <p:cNvPr id="457" name="Прямоугольник 456"/>
              <p:cNvSpPr/>
              <p:nvPr/>
            </p:nvSpPr>
            <p:spPr>
              <a:xfrm>
                <a:off x="1999002"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58" name="Прямоугольник 457"/>
              <p:cNvSpPr/>
              <p:nvPr/>
            </p:nvSpPr>
            <p:spPr>
              <a:xfrm>
                <a:off x="1999002"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459" name="Группа 458"/>
            <p:cNvGrpSpPr/>
            <p:nvPr/>
          </p:nvGrpSpPr>
          <p:grpSpPr>
            <a:xfrm>
              <a:off x="3634855" y="2564904"/>
              <a:ext cx="665813" cy="264730"/>
              <a:chOff x="2664816" y="299542"/>
              <a:chExt cx="665813" cy="264730"/>
            </a:xfrm>
            <a:solidFill>
              <a:schemeClr val="bg1">
                <a:lumMod val="65000"/>
              </a:schemeClr>
            </a:solidFill>
          </p:grpSpPr>
          <p:sp>
            <p:nvSpPr>
              <p:cNvPr id="460" name="Прямоугольник 459"/>
              <p:cNvSpPr/>
              <p:nvPr/>
            </p:nvSpPr>
            <p:spPr>
              <a:xfrm>
                <a:off x="2664816"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61" name="Прямоугольник 460"/>
              <p:cNvSpPr/>
              <p:nvPr/>
            </p:nvSpPr>
            <p:spPr>
              <a:xfrm>
                <a:off x="2664816"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462" name="Группа 461"/>
            <p:cNvGrpSpPr/>
            <p:nvPr/>
          </p:nvGrpSpPr>
          <p:grpSpPr>
            <a:xfrm>
              <a:off x="4300669" y="2564904"/>
              <a:ext cx="665813" cy="264730"/>
              <a:chOff x="3330630" y="299542"/>
              <a:chExt cx="665813" cy="264730"/>
            </a:xfrm>
            <a:solidFill>
              <a:schemeClr val="bg1">
                <a:lumMod val="65000"/>
              </a:schemeClr>
            </a:solidFill>
          </p:grpSpPr>
          <p:sp>
            <p:nvSpPr>
              <p:cNvPr id="463" name="Прямоугольник 462"/>
              <p:cNvSpPr/>
              <p:nvPr/>
            </p:nvSpPr>
            <p:spPr>
              <a:xfrm>
                <a:off x="3330630"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64" name="Прямоугольник 463"/>
              <p:cNvSpPr/>
              <p:nvPr/>
            </p:nvSpPr>
            <p:spPr>
              <a:xfrm>
                <a:off x="3330630"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465" name="Группа 464"/>
            <p:cNvGrpSpPr/>
            <p:nvPr/>
          </p:nvGrpSpPr>
          <p:grpSpPr>
            <a:xfrm>
              <a:off x="4966483" y="2564904"/>
              <a:ext cx="665813" cy="264730"/>
              <a:chOff x="3996444" y="299542"/>
              <a:chExt cx="665813" cy="264730"/>
            </a:xfrm>
            <a:solidFill>
              <a:schemeClr val="bg1">
                <a:lumMod val="65000"/>
              </a:schemeClr>
            </a:solidFill>
          </p:grpSpPr>
          <p:sp>
            <p:nvSpPr>
              <p:cNvPr id="466" name="Прямоугольник 465"/>
              <p:cNvSpPr/>
              <p:nvPr/>
            </p:nvSpPr>
            <p:spPr>
              <a:xfrm>
                <a:off x="3996444"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67" name="Прямоугольник 466"/>
              <p:cNvSpPr/>
              <p:nvPr/>
            </p:nvSpPr>
            <p:spPr>
              <a:xfrm>
                <a:off x="3996444"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468" name="Группа 467"/>
            <p:cNvGrpSpPr/>
            <p:nvPr/>
          </p:nvGrpSpPr>
          <p:grpSpPr>
            <a:xfrm>
              <a:off x="5632296" y="2564904"/>
              <a:ext cx="665813" cy="264730"/>
              <a:chOff x="4662257" y="299542"/>
              <a:chExt cx="665813" cy="264730"/>
            </a:xfrm>
            <a:solidFill>
              <a:schemeClr val="bg1">
                <a:lumMod val="65000"/>
              </a:schemeClr>
            </a:solidFill>
          </p:grpSpPr>
          <p:sp>
            <p:nvSpPr>
              <p:cNvPr id="469" name="Прямоугольник 468"/>
              <p:cNvSpPr/>
              <p:nvPr/>
            </p:nvSpPr>
            <p:spPr>
              <a:xfrm>
                <a:off x="4662257"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70" name="Прямоугольник 469"/>
              <p:cNvSpPr/>
              <p:nvPr/>
            </p:nvSpPr>
            <p:spPr>
              <a:xfrm>
                <a:off x="4662257"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471" name="Группа 470"/>
            <p:cNvGrpSpPr/>
            <p:nvPr/>
          </p:nvGrpSpPr>
          <p:grpSpPr>
            <a:xfrm>
              <a:off x="6298110" y="2564904"/>
              <a:ext cx="665813" cy="264730"/>
              <a:chOff x="5328071" y="299542"/>
              <a:chExt cx="665813" cy="264730"/>
            </a:xfrm>
          </p:grpSpPr>
          <p:sp>
            <p:nvSpPr>
              <p:cNvPr id="472" name="Прямоугольник 471"/>
              <p:cNvSpPr/>
              <p:nvPr/>
            </p:nvSpPr>
            <p:spPr>
              <a:xfrm>
                <a:off x="5328071"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73" name="Прямоугольник 472"/>
              <p:cNvSpPr/>
              <p:nvPr/>
            </p:nvSpPr>
            <p:spPr>
              <a:xfrm>
                <a:off x="5328071" y="299542"/>
                <a:ext cx="665813" cy="26473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474" name="Группа 473"/>
            <p:cNvGrpSpPr/>
            <p:nvPr/>
          </p:nvGrpSpPr>
          <p:grpSpPr>
            <a:xfrm>
              <a:off x="6963924" y="2564904"/>
              <a:ext cx="665813" cy="264730"/>
              <a:chOff x="5993885" y="299542"/>
              <a:chExt cx="665813" cy="264730"/>
            </a:xfrm>
          </p:grpSpPr>
          <p:sp>
            <p:nvSpPr>
              <p:cNvPr id="475" name="Прямоугольник 474"/>
              <p:cNvSpPr/>
              <p:nvPr/>
            </p:nvSpPr>
            <p:spPr>
              <a:xfrm>
                <a:off x="5993885"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76" name="Прямоугольник 475"/>
              <p:cNvSpPr/>
              <p:nvPr/>
            </p:nvSpPr>
            <p:spPr>
              <a:xfrm>
                <a:off x="5993885"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77" name="Группа 476"/>
            <p:cNvGrpSpPr/>
            <p:nvPr/>
          </p:nvGrpSpPr>
          <p:grpSpPr>
            <a:xfrm>
              <a:off x="7629738" y="2564904"/>
              <a:ext cx="665813" cy="264730"/>
              <a:chOff x="6659699" y="299542"/>
              <a:chExt cx="665813" cy="264730"/>
            </a:xfrm>
          </p:grpSpPr>
          <p:sp>
            <p:nvSpPr>
              <p:cNvPr id="478" name="Прямоугольник 477"/>
              <p:cNvSpPr/>
              <p:nvPr/>
            </p:nvSpPr>
            <p:spPr>
              <a:xfrm>
                <a:off x="6659699"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79" name="Прямоугольник 478"/>
              <p:cNvSpPr/>
              <p:nvPr/>
            </p:nvSpPr>
            <p:spPr>
              <a:xfrm>
                <a:off x="6659699"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solidFill>
                    <a:srgbClr val="FF0000"/>
                  </a:solidFill>
                  <a:latin typeface="Candara" pitchFamily="34" charset="0"/>
                </a:endParaRPr>
              </a:p>
            </p:txBody>
          </p:sp>
        </p:grpSp>
        <p:grpSp>
          <p:nvGrpSpPr>
            <p:cNvPr id="480" name="Группа 479"/>
            <p:cNvGrpSpPr/>
            <p:nvPr/>
          </p:nvGrpSpPr>
          <p:grpSpPr>
            <a:xfrm>
              <a:off x="8295552" y="2564904"/>
              <a:ext cx="665813" cy="264730"/>
              <a:chOff x="7325513" y="299542"/>
              <a:chExt cx="665813" cy="264730"/>
            </a:xfrm>
          </p:grpSpPr>
          <p:sp>
            <p:nvSpPr>
              <p:cNvPr id="481" name="Прямоугольник 480"/>
              <p:cNvSpPr/>
              <p:nvPr/>
            </p:nvSpPr>
            <p:spPr>
              <a:xfrm>
                <a:off x="7325513"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82" name="Прямоугольник 481"/>
              <p:cNvSpPr/>
              <p:nvPr/>
            </p:nvSpPr>
            <p:spPr>
              <a:xfrm>
                <a:off x="7325513"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solidFill>
                    <a:srgbClr val="FF0000"/>
                  </a:solidFill>
                  <a:latin typeface="Candara" pitchFamily="34" charset="0"/>
                </a:endParaRPr>
              </a:p>
            </p:txBody>
          </p:sp>
        </p:grpSp>
        <p:graphicFrame>
          <p:nvGraphicFramePr>
            <p:cNvPr id="69" name="Схема 68"/>
            <p:cNvGraphicFramePr/>
            <p:nvPr/>
          </p:nvGraphicFramePr>
          <p:xfrm>
            <a:off x="107504" y="2564904"/>
            <a:ext cx="864096" cy="432048"/>
          </p:xfrm>
          <a:graphic>
            <a:graphicData uri="http://schemas.openxmlformats.org/drawingml/2006/diagram">
              <dgm:relIds xmlns:dgm="http://schemas.openxmlformats.org/drawingml/2006/diagram" xmlns:r="http://schemas.openxmlformats.org/officeDocument/2006/relationships" r:dm="rId104" r:lo="rId105" r:qs="rId106" r:cs="rId107"/>
            </a:graphicData>
          </a:graphic>
        </p:graphicFrame>
      </p:grpSp>
      <p:grpSp>
        <p:nvGrpSpPr>
          <p:cNvPr id="639" name="Группа 638"/>
          <p:cNvGrpSpPr/>
          <p:nvPr/>
        </p:nvGrpSpPr>
        <p:grpSpPr>
          <a:xfrm>
            <a:off x="107504" y="3573016"/>
            <a:ext cx="8890386" cy="432048"/>
            <a:chOff x="107504" y="3573016"/>
            <a:chExt cx="8890386" cy="432048"/>
          </a:xfrm>
        </p:grpSpPr>
        <p:grpSp>
          <p:nvGrpSpPr>
            <p:cNvPr id="508" name="Группа 507"/>
            <p:cNvGrpSpPr/>
            <p:nvPr/>
          </p:nvGrpSpPr>
          <p:grpSpPr>
            <a:xfrm>
              <a:off x="6334635" y="3573016"/>
              <a:ext cx="665813" cy="264730"/>
              <a:chOff x="5328071" y="299542"/>
              <a:chExt cx="665813" cy="264730"/>
            </a:xfrm>
          </p:grpSpPr>
          <p:sp>
            <p:nvSpPr>
              <p:cNvPr id="509" name="Прямоугольник 508"/>
              <p:cNvSpPr/>
              <p:nvPr/>
            </p:nvSpPr>
            <p:spPr>
              <a:xfrm>
                <a:off x="532807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10" name="Прямоугольник 509"/>
              <p:cNvSpPr/>
              <p:nvPr/>
            </p:nvSpPr>
            <p:spPr>
              <a:xfrm>
                <a:off x="532807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11" name="Группа 510"/>
            <p:cNvGrpSpPr/>
            <p:nvPr/>
          </p:nvGrpSpPr>
          <p:grpSpPr>
            <a:xfrm>
              <a:off x="7000449" y="3573016"/>
              <a:ext cx="665813" cy="264730"/>
              <a:chOff x="5993885" y="299542"/>
              <a:chExt cx="665813" cy="264730"/>
            </a:xfrm>
          </p:grpSpPr>
          <p:sp>
            <p:nvSpPr>
              <p:cNvPr id="512" name="Прямоугольник 511"/>
              <p:cNvSpPr/>
              <p:nvPr/>
            </p:nvSpPr>
            <p:spPr>
              <a:xfrm>
                <a:off x="5993885"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13" name="Прямоугольник 512"/>
              <p:cNvSpPr/>
              <p:nvPr/>
            </p:nvSpPr>
            <p:spPr>
              <a:xfrm>
                <a:off x="5993885"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14" name="Группа 513"/>
            <p:cNvGrpSpPr/>
            <p:nvPr/>
          </p:nvGrpSpPr>
          <p:grpSpPr>
            <a:xfrm>
              <a:off x="7666263" y="3573016"/>
              <a:ext cx="665813" cy="264730"/>
              <a:chOff x="6659699" y="299542"/>
              <a:chExt cx="665813" cy="264730"/>
            </a:xfrm>
          </p:grpSpPr>
          <p:sp>
            <p:nvSpPr>
              <p:cNvPr id="515" name="Прямоугольник 514"/>
              <p:cNvSpPr/>
              <p:nvPr/>
            </p:nvSpPr>
            <p:spPr>
              <a:xfrm>
                <a:off x="6659699"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16" name="Прямоугольник 515"/>
              <p:cNvSpPr/>
              <p:nvPr/>
            </p:nvSpPr>
            <p:spPr>
              <a:xfrm>
                <a:off x="6659699"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latin typeface="Candara" pitchFamily="34" charset="0"/>
                </a:endParaRPr>
              </a:p>
            </p:txBody>
          </p:sp>
        </p:grpSp>
        <p:grpSp>
          <p:nvGrpSpPr>
            <p:cNvPr id="517" name="Группа 516"/>
            <p:cNvGrpSpPr/>
            <p:nvPr/>
          </p:nvGrpSpPr>
          <p:grpSpPr>
            <a:xfrm>
              <a:off x="8332077" y="3573016"/>
              <a:ext cx="665813" cy="264730"/>
              <a:chOff x="7325513" y="299542"/>
              <a:chExt cx="665813" cy="264730"/>
            </a:xfrm>
          </p:grpSpPr>
          <p:sp>
            <p:nvSpPr>
              <p:cNvPr id="518" name="Прямоугольник 517"/>
              <p:cNvSpPr/>
              <p:nvPr/>
            </p:nvSpPr>
            <p:spPr>
              <a:xfrm>
                <a:off x="7325513"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19" name="Прямоугольник 518"/>
              <p:cNvSpPr/>
              <p:nvPr/>
            </p:nvSpPr>
            <p:spPr>
              <a:xfrm>
                <a:off x="7325513"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latin typeface="Candara" pitchFamily="34" charset="0"/>
                </a:endParaRPr>
              </a:p>
            </p:txBody>
          </p:sp>
        </p:grpSp>
        <p:grpSp>
          <p:nvGrpSpPr>
            <p:cNvPr id="635" name="Группа 634"/>
            <p:cNvGrpSpPr/>
            <p:nvPr/>
          </p:nvGrpSpPr>
          <p:grpSpPr>
            <a:xfrm>
              <a:off x="107504" y="3573016"/>
              <a:ext cx="6227130" cy="432048"/>
              <a:chOff x="107504" y="3573016"/>
              <a:chExt cx="6227130" cy="432048"/>
            </a:xfrm>
          </p:grpSpPr>
          <p:grpSp>
            <p:nvGrpSpPr>
              <p:cNvPr id="484" name="Группа 483"/>
              <p:cNvGrpSpPr/>
              <p:nvPr/>
            </p:nvGrpSpPr>
            <p:grpSpPr>
              <a:xfrm>
                <a:off x="1008125" y="3573016"/>
                <a:ext cx="665813" cy="264730"/>
                <a:chOff x="1561" y="299542"/>
                <a:chExt cx="665813" cy="264730"/>
              </a:xfrm>
              <a:solidFill>
                <a:schemeClr val="bg1">
                  <a:lumMod val="65000"/>
                </a:schemeClr>
              </a:solidFill>
            </p:grpSpPr>
            <p:sp>
              <p:nvSpPr>
                <p:cNvPr id="485" name="Прямоугольник 484"/>
                <p:cNvSpPr/>
                <p:nvPr/>
              </p:nvSpPr>
              <p:spPr>
                <a:xfrm>
                  <a:off x="1561"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86" name="Прямоугольник 485"/>
                <p:cNvSpPr/>
                <p:nvPr/>
              </p:nvSpPr>
              <p:spPr>
                <a:xfrm>
                  <a:off x="1561"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487" name="Группа 486"/>
              <p:cNvGrpSpPr/>
              <p:nvPr/>
            </p:nvGrpSpPr>
            <p:grpSpPr>
              <a:xfrm>
                <a:off x="1673938" y="3573016"/>
                <a:ext cx="665813" cy="264730"/>
                <a:chOff x="667374" y="299542"/>
                <a:chExt cx="665813" cy="264730"/>
              </a:xfrm>
            </p:grpSpPr>
            <p:sp>
              <p:nvSpPr>
                <p:cNvPr id="488" name="Прямоугольник 487"/>
                <p:cNvSpPr/>
                <p:nvPr/>
              </p:nvSpPr>
              <p:spPr>
                <a:xfrm>
                  <a:off x="667374"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89" name="Прямоугольник 488"/>
                <p:cNvSpPr/>
                <p:nvPr/>
              </p:nvSpPr>
              <p:spPr>
                <a:xfrm>
                  <a:off x="667374" y="299542"/>
                  <a:ext cx="665813" cy="26473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490" name="Группа 489"/>
              <p:cNvGrpSpPr/>
              <p:nvPr/>
            </p:nvGrpSpPr>
            <p:grpSpPr>
              <a:xfrm>
                <a:off x="2339752" y="3573016"/>
                <a:ext cx="665813" cy="264730"/>
                <a:chOff x="1333188" y="299542"/>
                <a:chExt cx="665813" cy="264730"/>
              </a:xfrm>
            </p:grpSpPr>
            <p:sp>
              <p:nvSpPr>
                <p:cNvPr id="491" name="Прямоугольник 490"/>
                <p:cNvSpPr/>
                <p:nvPr/>
              </p:nvSpPr>
              <p:spPr>
                <a:xfrm>
                  <a:off x="1333188"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92" name="Прямоугольник 491"/>
                <p:cNvSpPr/>
                <p:nvPr/>
              </p:nvSpPr>
              <p:spPr>
                <a:xfrm>
                  <a:off x="1333188"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493" name="Группа 492"/>
              <p:cNvGrpSpPr/>
              <p:nvPr/>
            </p:nvGrpSpPr>
            <p:grpSpPr>
              <a:xfrm>
                <a:off x="3005566" y="3573016"/>
                <a:ext cx="665813" cy="264730"/>
                <a:chOff x="1999002" y="299542"/>
                <a:chExt cx="665813" cy="264730"/>
              </a:xfrm>
            </p:grpSpPr>
            <p:sp>
              <p:nvSpPr>
                <p:cNvPr id="494" name="Прямоугольник 493"/>
                <p:cNvSpPr/>
                <p:nvPr/>
              </p:nvSpPr>
              <p:spPr>
                <a:xfrm>
                  <a:off x="1999002"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95" name="Прямоугольник 494"/>
                <p:cNvSpPr/>
                <p:nvPr/>
              </p:nvSpPr>
              <p:spPr>
                <a:xfrm>
                  <a:off x="1999002"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496" name="Группа 495"/>
              <p:cNvGrpSpPr/>
              <p:nvPr/>
            </p:nvGrpSpPr>
            <p:grpSpPr>
              <a:xfrm>
                <a:off x="3671380" y="3573016"/>
                <a:ext cx="665813" cy="264730"/>
                <a:chOff x="2664816" y="299542"/>
                <a:chExt cx="665813" cy="264730"/>
              </a:xfrm>
            </p:grpSpPr>
            <p:sp>
              <p:nvSpPr>
                <p:cNvPr id="497" name="Прямоугольник 496"/>
                <p:cNvSpPr/>
                <p:nvPr/>
              </p:nvSpPr>
              <p:spPr>
                <a:xfrm>
                  <a:off x="2664816"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498" name="Прямоугольник 497"/>
                <p:cNvSpPr/>
                <p:nvPr/>
              </p:nvSpPr>
              <p:spPr>
                <a:xfrm>
                  <a:off x="2664816"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499" name="Группа 498"/>
              <p:cNvGrpSpPr/>
              <p:nvPr/>
            </p:nvGrpSpPr>
            <p:grpSpPr>
              <a:xfrm>
                <a:off x="4337194" y="3573016"/>
                <a:ext cx="665813" cy="264730"/>
                <a:chOff x="3330630" y="299542"/>
                <a:chExt cx="665813" cy="264730"/>
              </a:xfrm>
            </p:grpSpPr>
            <p:sp>
              <p:nvSpPr>
                <p:cNvPr id="500" name="Прямоугольник 499"/>
                <p:cNvSpPr/>
                <p:nvPr/>
              </p:nvSpPr>
              <p:spPr>
                <a:xfrm>
                  <a:off x="3330630"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01" name="Прямоугольник 500"/>
                <p:cNvSpPr/>
                <p:nvPr/>
              </p:nvSpPr>
              <p:spPr>
                <a:xfrm>
                  <a:off x="3330630"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502" name="Группа 501"/>
              <p:cNvGrpSpPr/>
              <p:nvPr/>
            </p:nvGrpSpPr>
            <p:grpSpPr>
              <a:xfrm>
                <a:off x="5003008" y="3573016"/>
                <a:ext cx="665813" cy="264730"/>
                <a:chOff x="3996444" y="299542"/>
                <a:chExt cx="665813" cy="264730"/>
              </a:xfrm>
            </p:grpSpPr>
            <p:sp>
              <p:nvSpPr>
                <p:cNvPr id="503" name="Прямоугольник 502"/>
                <p:cNvSpPr/>
                <p:nvPr/>
              </p:nvSpPr>
              <p:spPr>
                <a:xfrm>
                  <a:off x="3996444"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504" name="Прямоугольник 503"/>
                <p:cNvSpPr/>
                <p:nvPr/>
              </p:nvSpPr>
              <p:spPr>
                <a:xfrm>
                  <a:off x="3996444"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505" name="Группа 504"/>
              <p:cNvGrpSpPr/>
              <p:nvPr/>
            </p:nvGrpSpPr>
            <p:grpSpPr>
              <a:xfrm>
                <a:off x="5668821" y="3573016"/>
                <a:ext cx="665813" cy="264730"/>
                <a:chOff x="4662257" y="299542"/>
                <a:chExt cx="665813" cy="264730"/>
              </a:xfrm>
            </p:grpSpPr>
            <p:sp>
              <p:nvSpPr>
                <p:cNvPr id="506" name="Прямоугольник 505"/>
                <p:cNvSpPr/>
                <p:nvPr/>
              </p:nvSpPr>
              <p:spPr>
                <a:xfrm>
                  <a:off x="4662257"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507" name="Прямоугольник 506"/>
                <p:cNvSpPr/>
                <p:nvPr/>
              </p:nvSpPr>
              <p:spPr>
                <a:xfrm>
                  <a:off x="4662257"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aphicFrame>
            <p:nvGraphicFramePr>
              <p:cNvPr id="79" name="Схема 78"/>
              <p:cNvGraphicFramePr/>
              <p:nvPr/>
            </p:nvGraphicFramePr>
            <p:xfrm>
              <a:off x="107504" y="3573016"/>
              <a:ext cx="899802" cy="432048"/>
            </p:xfrm>
            <a:graphic>
              <a:graphicData uri="http://schemas.openxmlformats.org/drawingml/2006/diagram">
                <dgm:relIds xmlns:dgm="http://schemas.openxmlformats.org/drawingml/2006/diagram" xmlns:r="http://schemas.openxmlformats.org/officeDocument/2006/relationships" r:dm="rId109" r:lo="rId110" r:qs="rId111" r:cs="rId112"/>
              </a:graphicData>
            </a:graphic>
          </p:graphicFrame>
        </p:grpSp>
      </p:grpSp>
      <p:grpSp>
        <p:nvGrpSpPr>
          <p:cNvPr id="636" name="Группа 635"/>
          <p:cNvGrpSpPr/>
          <p:nvPr/>
        </p:nvGrpSpPr>
        <p:grpSpPr>
          <a:xfrm>
            <a:off x="107504" y="4077072"/>
            <a:ext cx="8890386" cy="432048"/>
            <a:chOff x="107504" y="4077072"/>
            <a:chExt cx="8890386" cy="432048"/>
          </a:xfrm>
        </p:grpSpPr>
        <p:grpSp>
          <p:nvGrpSpPr>
            <p:cNvPr id="520" name="Группа 519"/>
            <p:cNvGrpSpPr/>
            <p:nvPr/>
          </p:nvGrpSpPr>
          <p:grpSpPr>
            <a:xfrm>
              <a:off x="1008125" y="4077072"/>
              <a:ext cx="665813" cy="264730"/>
              <a:chOff x="1561" y="299542"/>
              <a:chExt cx="665813" cy="264730"/>
            </a:xfrm>
          </p:grpSpPr>
          <p:sp>
            <p:nvSpPr>
              <p:cNvPr id="521" name="Прямоугольник 520"/>
              <p:cNvSpPr/>
              <p:nvPr/>
            </p:nvSpPr>
            <p:spPr>
              <a:xfrm>
                <a:off x="156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22" name="Прямоугольник 521"/>
              <p:cNvSpPr/>
              <p:nvPr/>
            </p:nvSpPr>
            <p:spPr>
              <a:xfrm>
                <a:off x="156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23" name="Группа 522"/>
            <p:cNvGrpSpPr/>
            <p:nvPr/>
          </p:nvGrpSpPr>
          <p:grpSpPr>
            <a:xfrm>
              <a:off x="1673938" y="4077072"/>
              <a:ext cx="665813" cy="264730"/>
              <a:chOff x="667374" y="299542"/>
              <a:chExt cx="665813" cy="264730"/>
            </a:xfrm>
          </p:grpSpPr>
          <p:sp>
            <p:nvSpPr>
              <p:cNvPr id="524" name="Прямоугольник 523"/>
              <p:cNvSpPr/>
              <p:nvPr/>
            </p:nvSpPr>
            <p:spPr>
              <a:xfrm>
                <a:off x="667374"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25" name="Прямоугольник 524"/>
              <p:cNvSpPr/>
              <p:nvPr/>
            </p:nvSpPr>
            <p:spPr>
              <a:xfrm>
                <a:off x="667374"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26" name="Группа 525"/>
            <p:cNvGrpSpPr/>
            <p:nvPr/>
          </p:nvGrpSpPr>
          <p:grpSpPr>
            <a:xfrm>
              <a:off x="2339752" y="4077072"/>
              <a:ext cx="665813" cy="264730"/>
              <a:chOff x="1333188" y="299542"/>
              <a:chExt cx="665813" cy="264730"/>
            </a:xfrm>
          </p:grpSpPr>
          <p:sp>
            <p:nvSpPr>
              <p:cNvPr id="527" name="Прямоугольник 526"/>
              <p:cNvSpPr/>
              <p:nvPr/>
            </p:nvSpPr>
            <p:spPr>
              <a:xfrm>
                <a:off x="1333188"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28" name="Прямоугольник 527"/>
              <p:cNvSpPr/>
              <p:nvPr/>
            </p:nvSpPr>
            <p:spPr>
              <a:xfrm>
                <a:off x="1333188"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29" name="Группа 528"/>
            <p:cNvGrpSpPr/>
            <p:nvPr/>
          </p:nvGrpSpPr>
          <p:grpSpPr>
            <a:xfrm>
              <a:off x="3005566" y="4077072"/>
              <a:ext cx="665813" cy="264730"/>
              <a:chOff x="1999002" y="299542"/>
              <a:chExt cx="665813" cy="264730"/>
            </a:xfrm>
            <a:solidFill>
              <a:schemeClr val="bg1">
                <a:lumMod val="65000"/>
              </a:schemeClr>
            </a:solidFill>
          </p:grpSpPr>
          <p:sp>
            <p:nvSpPr>
              <p:cNvPr id="530" name="Прямоугольник 529"/>
              <p:cNvSpPr/>
              <p:nvPr/>
            </p:nvSpPr>
            <p:spPr>
              <a:xfrm>
                <a:off x="1999002"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31" name="Прямоугольник 530"/>
              <p:cNvSpPr/>
              <p:nvPr/>
            </p:nvSpPr>
            <p:spPr>
              <a:xfrm>
                <a:off x="1999002"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32" name="Группа 531"/>
            <p:cNvGrpSpPr/>
            <p:nvPr/>
          </p:nvGrpSpPr>
          <p:grpSpPr>
            <a:xfrm>
              <a:off x="3671380" y="4077072"/>
              <a:ext cx="665813" cy="264730"/>
              <a:chOff x="2664816" y="299542"/>
              <a:chExt cx="665813" cy="264730"/>
            </a:xfrm>
            <a:solidFill>
              <a:schemeClr val="bg1">
                <a:lumMod val="65000"/>
              </a:schemeClr>
            </a:solidFill>
          </p:grpSpPr>
          <p:sp>
            <p:nvSpPr>
              <p:cNvPr id="533" name="Прямоугольник 532"/>
              <p:cNvSpPr/>
              <p:nvPr/>
            </p:nvSpPr>
            <p:spPr>
              <a:xfrm>
                <a:off x="2664816"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34" name="Прямоугольник 533"/>
              <p:cNvSpPr/>
              <p:nvPr/>
            </p:nvSpPr>
            <p:spPr>
              <a:xfrm>
                <a:off x="2664816"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35" name="Группа 534"/>
            <p:cNvGrpSpPr/>
            <p:nvPr/>
          </p:nvGrpSpPr>
          <p:grpSpPr>
            <a:xfrm>
              <a:off x="4337194" y="4077072"/>
              <a:ext cx="665813" cy="264730"/>
              <a:chOff x="3330630" y="299542"/>
              <a:chExt cx="665813" cy="264730"/>
            </a:xfrm>
            <a:solidFill>
              <a:schemeClr val="bg1">
                <a:lumMod val="65000"/>
              </a:schemeClr>
            </a:solidFill>
          </p:grpSpPr>
          <p:sp>
            <p:nvSpPr>
              <p:cNvPr id="536" name="Прямоугольник 535"/>
              <p:cNvSpPr/>
              <p:nvPr/>
            </p:nvSpPr>
            <p:spPr>
              <a:xfrm>
                <a:off x="3330630"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37" name="Прямоугольник 536"/>
              <p:cNvSpPr/>
              <p:nvPr/>
            </p:nvSpPr>
            <p:spPr>
              <a:xfrm>
                <a:off x="3330630"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38" name="Группа 537"/>
            <p:cNvGrpSpPr/>
            <p:nvPr/>
          </p:nvGrpSpPr>
          <p:grpSpPr>
            <a:xfrm>
              <a:off x="5003008" y="4077072"/>
              <a:ext cx="665813" cy="264730"/>
              <a:chOff x="3996444" y="299542"/>
              <a:chExt cx="665813" cy="264730"/>
            </a:xfrm>
            <a:solidFill>
              <a:schemeClr val="bg1">
                <a:lumMod val="65000"/>
              </a:schemeClr>
            </a:solidFill>
          </p:grpSpPr>
          <p:sp>
            <p:nvSpPr>
              <p:cNvPr id="539" name="Прямоугольник 538"/>
              <p:cNvSpPr/>
              <p:nvPr/>
            </p:nvSpPr>
            <p:spPr>
              <a:xfrm>
                <a:off x="3996444"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40" name="Прямоугольник 539"/>
              <p:cNvSpPr/>
              <p:nvPr/>
            </p:nvSpPr>
            <p:spPr>
              <a:xfrm>
                <a:off x="3996444"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41" name="Группа 540"/>
            <p:cNvGrpSpPr/>
            <p:nvPr/>
          </p:nvGrpSpPr>
          <p:grpSpPr>
            <a:xfrm>
              <a:off x="5668821" y="4077072"/>
              <a:ext cx="665813" cy="264730"/>
              <a:chOff x="4662257" y="299542"/>
              <a:chExt cx="665813" cy="264730"/>
            </a:xfrm>
          </p:grpSpPr>
          <p:sp>
            <p:nvSpPr>
              <p:cNvPr id="542" name="Прямоугольник 541"/>
              <p:cNvSpPr/>
              <p:nvPr/>
            </p:nvSpPr>
            <p:spPr>
              <a:xfrm>
                <a:off x="4662257"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43" name="Прямоугольник 542"/>
              <p:cNvSpPr/>
              <p:nvPr/>
            </p:nvSpPr>
            <p:spPr>
              <a:xfrm>
                <a:off x="4662257" y="299542"/>
                <a:ext cx="665813" cy="26473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544" name="Группа 543"/>
            <p:cNvGrpSpPr/>
            <p:nvPr/>
          </p:nvGrpSpPr>
          <p:grpSpPr>
            <a:xfrm>
              <a:off x="6334635" y="4077072"/>
              <a:ext cx="665813" cy="264730"/>
              <a:chOff x="5328071" y="299542"/>
              <a:chExt cx="665813" cy="264730"/>
            </a:xfrm>
          </p:grpSpPr>
          <p:sp>
            <p:nvSpPr>
              <p:cNvPr id="545" name="Прямоугольник 544"/>
              <p:cNvSpPr/>
              <p:nvPr/>
            </p:nvSpPr>
            <p:spPr>
              <a:xfrm>
                <a:off x="5328071"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46" name="Прямоугольник 545"/>
              <p:cNvSpPr/>
              <p:nvPr/>
            </p:nvSpPr>
            <p:spPr>
              <a:xfrm>
                <a:off x="5328071"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547" name="Группа 546"/>
            <p:cNvGrpSpPr/>
            <p:nvPr/>
          </p:nvGrpSpPr>
          <p:grpSpPr>
            <a:xfrm>
              <a:off x="7000449" y="4077072"/>
              <a:ext cx="665813" cy="264730"/>
              <a:chOff x="5993885" y="299542"/>
              <a:chExt cx="665813" cy="264730"/>
            </a:xfrm>
          </p:grpSpPr>
          <p:sp>
            <p:nvSpPr>
              <p:cNvPr id="548" name="Прямоугольник 547"/>
              <p:cNvSpPr/>
              <p:nvPr/>
            </p:nvSpPr>
            <p:spPr>
              <a:xfrm>
                <a:off x="5993885"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549" name="Прямоугольник 548"/>
              <p:cNvSpPr/>
              <p:nvPr/>
            </p:nvSpPr>
            <p:spPr>
              <a:xfrm>
                <a:off x="5993885"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solidFill>
                    <a:srgbClr val="FF0000"/>
                  </a:solidFill>
                  <a:latin typeface="Candara" pitchFamily="34" charset="0"/>
                </a:endParaRPr>
              </a:p>
            </p:txBody>
          </p:sp>
        </p:grpSp>
        <p:grpSp>
          <p:nvGrpSpPr>
            <p:cNvPr id="550" name="Группа 549"/>
            <p:cNvGrpSpPr/>
            <p:nvPr/>
          </p:nvGrpSpPr>
          <p:grpSpPr>
            <a:xfrm>
              <a:off x="7666263" y="4077072"/>
              <a:ext cx="665813" cy="264730"/>
              <a:chOff x="6659699" y="299542"/>
              <a:chExt cx="665813" cy="264730"/>
            </a:xfrm>
          </p:grpSpPr>
          <p:sp>
            <p:nvSpPr>
              <p:cNvPr id="551" name="Прямоугольник 550"/>
              <p:cNvSpPr/>
              <p:nvPr/>
            </p:nvSpPr>
            <p:spPr>
              <a:xfrm>
                <a:off x="6659699"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552" name="Прямоугольник 551"/>
              <p:cNvSpPr/>
              <p:nvPr/>
            </p:nvSpPr>
            <p:spPr>
              <a:xfrm>
                <a:off x="6659699"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solidFill>
                    <a:srgbClr val="FF0000"/>
                  </a:solidFill>
                  <a:latin typeface="Candara" pitchFamily="34" charset="0"/>
                </a:endParaRPr>
              </a:p>
            </p:txBody>
          </p:sp>
        </p:grpSp>
        <p:grpSp>
          <p:nvGrpSpPr>
            <p:cNvPr id="553" name="Группа 552"/>
            <p:cNvGrpSpPr/>
            <p:nvPr/>
          </p:nvGrpSpPr>
          <p:grpSpPr>
            <a:xfrm>
              <a:off x="8332077" y="4077072"/>
              <a:ext cx="665813" cy="264730"/>
              <a:chOff x="7325513" y="299542"/>
              <a:chExt cx="665813" cy="264730"/>
            </a:xfrm>
          </p:grpSpPr>
          <p:sp>
            <p:nvSpPr>
              <p:cNvPr id="554" name="Прямоугольник 553"/>
              <p:cNvSpPr/>
              <p:nvPr/>
            </p:nvSpPr>
            <p:spPr>
              <a:xfrm>
                <a:off x="7325513"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rgbClr val="FF0000"/>
                    </a:solidFill>
                  </a:rPr>
                  <a:t>TEST</a:t>
                </a:r>
                <a:endParaRPr lang="ru-RU" sz="1000" b="1" dirty="0">
                  <a:solidFill>
                    <a:srgbClr val="FF0000"/>
                  </a:solidFill>
                </a:endParaRPr>
              </a:p>
            </p:txBody>
          </p:sp>
          <p:sp>
            <p:nvSpPr>
              <p:cNvPr id="555" name="Прямоугольник 554"/>
              <p:cNvSpPr/>
              <p:nvPr/>
            </p:nvSpPr>
            <p:spPr>
              <a:xfrm>
                <a:off x="7325513"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endParaRPr lang="ru-RU" sz="900" b="1" kern="1200" dirty="0">
                  <a:solidFill>
                    <a:srgbClr val="FF0000"/>
                  </a:solidFill>
                  <a:latin typeface="Candara" pitchFamily="34" charset="0"/>
                </a:endParaRPr>
              </a:p>
            </p:txBody>
          </p:sp>
        </p:grpSp>
        <p:graphicFrame>
          <p:nvGraphicFramePr>
            <p:cNvPr id="89" name="Схема 88"/>
            <p:cNvGraphicFramePr/>
            <p:nvPr/>
          </p:nvGraphicFramePr>
          <p:xfrm>
            <a:off x="107504" y="4077072"/>
            <a:ext cx="899802" cy="432048"/>
          </p:xfrm>
          <a:graphic>
            <a:graphicData uri="http://schemas.openxmlformats.org/drawingml/2006/diagram">
              <dgm:relIds xmlns:dgm="http://schemas.openxmlformats.org/drawingml/2006/diagram" xmlns:r="http://schemas.openxmlformats.org/officeDocument/2006/relationships" r:dm="rId114" r:lo="rId115" r:qs="rId116" r:cs="rId117"/>
            </a:graphicData>
          </a:graphic>
        </p:graphicFrame>
      </p:grpSp>
      <p:grpSp>
        <p:nvGrpSpPr>
          <p:cNvPr id="637" name="Группа 636"/>
          <p:cNvGrpSpPr/>
          <p:nvPr/>
        </p:nvGrpSpPr>
        <p:grpSpPr>
          <a:xfrm>
            <a:off x="107504" y="5085184"/>
            <a:ext cx="8890386" cy="432048"/>
            <a:chOff x="107504" y="5085184"/>
            <a:chExt cx="8890386" cy="432048"/>
          </a:xfrm>
        </p:grpSpPr>
        <p:grpSp>
          <p:nvGrpSpPr>
            <p:cNvPr id="556" name="Группа 555"/>
            <p:cNvGrpSpPr/>
            <p:nvPr/>
          </p:nvGrpSpPr>
          <p:grpSpPr>
            <a:xfrm>
              <a:off x="1008125" y="5085184"/>
              <a:ext cx="665813" cy="264730"/>
              <a:chOff x="1561" y="299542"/>
              <a:chExt cx="665813" cy="264730"/>
            </a:xfrm>
          </p:grpSpPr>
          <p:sp>
            <p:nvSpPr>
              <p:cNvPr id="557" name="Прямоугольник 556"/>
              <p:cNvSpPr/>
              <p:nvPr/>
            </p:nvSpPr>
            <p:spPr>
              <a:xfrm>
                <a:off x="1561"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58" name="Прямоугольник 557"/>
              <p:cNvSpPr/>
              <p:nvPr/>
            </p:nvSpPr>
            <p:spPr>
              <a:xfrm>
                <a:off x="1561"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59" name="Группа 558"/>
            <p:cNvGrpSpPr/>
            <p:nvPr/>
          </p:nvGrpSpPr>
          <p:grpSpPr>
            <a:xfrm>
              <a:off x="1673938" y="5085184"/>
              <a:ext cx="665813" cy="264730"/>
              <a:chOff x="667374" y="299542"/>
              <a:chExt cx="665813" cy="264730"/>
            </a:xfrm>
          </p:grpSpPr>
          <p:sp>
            <p:nvSpPr>
              <p:cNvPr id="560" name="Прямоугольник 559"/>
              <p:cNvSpPr/>
              <p:nvPr/>
            </p:nvSpPr>
            <p:spPr>
              <a:xfrm>
                <a:off x="667374"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61" name="Прямоугольник 560"/>
              <p:cNvSpPr/>
              <p:nvPr/>
            </p:nvSpPr>
            <p:spPr>
              <a:xfrm>
                <a:off x="667374"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62" name="Группа 561"/>
            <p:cNvGrpSpPr/>
            <p:nvPr/>
          </p:nvGrpSpPr>
          <p:grpSpPr>
            <a:xfrm>
              <a:off x="2339752" y="5085184"/>
              <a:ext cx="665813" cy="264730"/>
              <a:chOff x="1333188" y="299542"/>
              <a:chExt cx="665813" cy="264730"/>
            </a:xfrm>
          </p:grpSpPr>
          <p:sp>
            <p:nvSpPr>
              <p:cNvPr id="563" name="Прямоугольник 562"/>
              <p:cNvSpPr/>
              <p:nvPr/>
            </p:nvSpPr>
            <p:spPr>
              <a:xfrm>
                <a:off x="1333188"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64" name="Прямоугольник 563"/>
              <p:cNvSpPr/>
              <p:nvPr/>
            </p:nvSpPr>
            <p:spPr>
              <a:xfrm>
                <a:off x="1333188"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65" name="Группа 564"/>
            <p:cNvGrpSpPr/>
            <p:nvPr/>
          </p:nvGrpSpPr>
          <p:grpSpPr>
            <a:xfrm>
              <a:off x="3005566" y="5085184"/>
              <a:ext cx="665813" cy="264730"/>
              <a:chOff x="1999002" y="299542"/>
              <a:chExt cx="665813" cy="264730"/>
            </a:xfrm>
          </p:grpSpPr>
          <p:sp>
            <p:nvSpPr>
              <p:cNvPr id="566" name="Прямоугольник 565"/>
              <p:cNvSpPr/>
              <p:nvPr/>
            </p:nvSpPr>
            <p:spPr>
              <a:xfrm>
                <a:off x="1999002" y="299542"/>
                <a:ext cx="665813" cy="264730"/>
              </a:xfrm>
              <a:prstGeom prst="rect">
                <a:avLst/>
              </a:prstGeom>
              <a:ln>
                <a:solidFill>
                  <a:schemeClr val="bg1">
                    <a:lumMod val="8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67" name="Прямоугольник 566"/>
              <p:cNvSpPr/>
              <p:nvPr/>
            </p:nvSpPr>
            <p:spPr>
              <a:xfrm>
                <a:off x="1999002" y="299542"/>
                <a:ext cx="665813" cy="264730"/>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ru-RU" sz="1000" b="1" kern="1200" dirty="0">
                  <a:latin typeface="Candara" pitchFamily="34" charset="0"/>
                </a:endParaRPr>
              </a:p>
            </p:txBody>
          </p:sp>
        </p:grpSp>
        <p:grpSp>
          <p:nvGrpSpPr>
            <p:cNvPr id="568" name="Группа 567"/>
            <p:cNvGrpSpPr/>
            <p:nvPr/>
          </p:nvGrpSpPr>
          <p:grpSpPr>
            <a:xfrm>
              <a:off x="3671380" y="5085184"/>
              <a:ext cx="665813" cy="264730"/>
              <a:chOff x="2664816" y="299542"/>
              <a:chExt cx="665813" cy="264730"/>
            </a:xfrm>
            <a:solidFill>
              <a:schemeClr val="bg1">
                <a:lumMod val="65000"/>
              </a:schemeClr>
            </a:solidFill>
          </p:grpSpPr>
          <p:sp>
            <p:nvSpPr>
              <p:cNvPr id="569" name="Прямоугольник 568"/>
              <p:cNvSpPr/>
              <p:nvPr/>
            </p:nvSpPr>
            <p:spPr>
              <a:xfrm>
                <a:off x="2664816" y="299542"/>
                <a:ext cx="665813" cy="264730"/>
              </a:xfrm>
              <a:prstGeom prst="rect">
                <a:avLst/>
              </a:prstGeom>
              <a:grpFill/>
              <a:ln w="28575">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70" name="Прямоугольник 569"/>
              <p:cNvSpPr/>
              <p:nvPr/>
            </p:nvSpPr>
            <p:spPr>
              <a:xfrm>
                <a:off x="2664816"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71" name="Группа 570"/>
            <p:cNvGrpSpPr/>
            <p:nvPr/>
          </p:nvGrpSpPr>
          <p:grpSpPr>
            <a:xfrm>
              <a:off x="4337194" y="5085184"/>
              <a:ext cx="665813" cy="264730"/>
              <a:chOff x="3330630" y="299542"/>
              <a:chExt cx="665813" cy="264730"/>
            </a:xfrm>
            <a:solidFill>
              <a:schemeClr val="bg1">
                <a:lumMod val="65000"/>
              </a:schemeClr>
            </a:solidFill>
          </p:grpSpPr>
          <p:sp>
            <p:nvSpPr>
              <p:cNvPr id="572" name="Прямоугольник 571"/>
              <p:cNvSpPr/>
              <p:nvPr/>
            </p:nvSpPr>
            <p:spPr>
              <a:xfrm>
                <a:off x="3330630"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73" name="Прямоугольник 572"/>
              <p:cNvSpPr/>
              <p:nvPr/>
            </p:nvSpPr>
            <p:spPr>
              <a:xfrm>
                <a:off x="3330630"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74" name="Группа 573"/>
            <p:cNvGrpSpPr/>
            <p:nvPr/>
          </p:nvGrpSpPr>
          <p:grpSpPr>
            <a:xfrm>
              <a:off x="5003008" y="5085184"/>
              <a:ext cx="665813" cy="264730"/>
              <a:chOff x="3996444" y="299542"/>
              <a:chExt cx="665813" cy="264730"/>
            </a:xfrm>
            <a:solidFill>
              <a:schemeClr val="bg1">
                <a:lumMod val="65000"/>
              </a:schemeClr>
            </a:solidFill>
          </p:grpSpPr>
          <p:sp>
            <p:nvSpPr>
              <p:cNvPr id="575" name="Прямоугольник 574"/>
              <p:cNvSpPr/>
              <p:nvPr/>
            </p:nvSpPr>
            <p:spPr>
              <a:xfrm>
                <a:off x="3996444" y="299542"/>
                <a:ext cx="665813" cy="264730"/>
              </a:xfrm>
              <a:prstGeom prst="rect">
                <a:avLst/>
              </a:prstGeom>
              <a:grpFill/>
              <a:ln w="28575">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000" b="1" dirty="0" smtClean="0">
                    <a:solidFill>
                      <a:schemeClr val="tx1"/>
                    </a:solidFill>
                  </a:rPr>
                  <a:t>Drilling</a:t>
                </a:r>
                <a:endParaRPr lang="ru-RU" sz="1000" b="1" dirty="0">
                  <a:solidFill>
                    <a:schemeClr val="tx1"/>
                  </a:solidFill>
                </a:endParaRPr>
              </a:p>
            </p:txBody>
          </p:sp>
          <p:sp>
            <p:nvSpPr>
              <p:cNvPr id="576" name="Прямоугольник 575"/>
              <p:cNvSpPr/>
              <p:nvPr/>
            </p:nvSpPr>
            <p:spPr>
              <a:xfrm>
                <a:off x="3996444" y="299542"/>
                <a:ext cx="665813" cy="264730"/>
              </a:xfrm>
              <a:prstGeom prst="rect">
                <a:avLst/>
              </a:prstGeom>
              <a:grpFill/>
              <a:ln>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77" name="Группа 576"/>
            <p:cNvGrpSpPr/>
            <p:nvPr/>
          </p:nvGrpSpPr>
          <p:grpSpPr>
            <a:xfrm>
              <a:off x="5668821" y="5085184"/>
              <a:ext cx="665813" cy="264730"/>
              <a:chOff x="4662257" y="299542"/>
              <a:chExt cx="665813" cy="264730"/>
            </a:xfrm>
            <a:solidFill>
              <a:schemeClr val="bg1">
                <a:lumMod val="65000"/>
              </a:schemeClr>
            </a:solidFill>
          </p:grpSpPr>
          <p:sp>
            <p:nvSpPr>
              <p:cNvPr id="578" name="Прямоугольник 577"/>
              <p:cNvSpPr/>
              <p:nvPr/>
            </p:nvSpPr>
            <p:spPr>
              <a:xfrm>
                <a:off x="4662257" y="299542"/>
                <a:ext cx="665813" cy="264730"/>
              </a:xfrm>
              <a:prstGeom prst="rect">
                <a:avLst/>
              </a:prstGeom>
              <a:grpFill/>
              <a:ln>
                <a:solidFill>
                  <a:schemeClr val="tx1">
                    <a:lumMod val="85000"/>
                    <a:lumOff val="1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79" name="Прямоугольник 578"/>
              <p:cNvSpPr/>
              <p:nvPr/>
            </p:nvSpPr>
            <p:spPr>
              <a:xfrm>
                <a:off x="4662257" y="299542"/>
                <a:ext cx="665813" cy="264730"/>
              </a:xfrm>
              <a:prstGeom prst="rect">
                <a:avLst/>
              </a:prstGeom>
              <a:grpFill/>
              <a:ln w="28575">
                <a:solidFill>
                  <a:schemeClr val="tx1">
                    <a:lumMod val="85000"/>
                    <a:lumOff val="1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Candara" pitchFamily="34" charset="0"/>
                  </a:rPr>
                  <a:t>Drilling</a:t>
                </a:r>
                <a:endParaRPr lang="ru-RU" sz="1000" b="1" kern="1200" dirty="0">
                  <a:solidFill>
                    <a:schemeClr val="tx1"/>
                  </a:solidFill>
                  <a:latin typeface="Candara" pitchFamily="34" charset="0"/>
                </a:endParaRPr>
              </a:p>
            </p:txBody>
          </p:sp>
        </p:grpSp>
        <p:grpSp>
          <p:nvGrpSpPr>
            <p:cNvPr id="580" name="Группа 579"/>
            <p:cNvGrpSpPr/>
            <p:nvPr/>
          </p:nvGrpSpPr>
          <p:grpSpPr>
            <a:xfrm>
              <a:off x="6334635" y="5085184"/>
              <a:ext cx="665813" cy="264730"/>
              <a:chOff x="5328071" y="299542"/>
              <a:chExt cx="665813" cy="264730"/>
            </a:xfrm>
          </p:grpSpPr>
          <p:sp>
            <p:nvSpPr>
              <p:cNvPr id="581" name="Прямоугольник 580"/>
              <p:cNvSpPr/>
              <p:nvPr/>
            </p:nvSpPr>
            <p:spPr>
              <a:xfrm>
                <a:off x="5328071" y="299542"/>
                <a:ext cx="665813" cy="264730"/>
              </a:xfrm>
              <a:prstGeom prst="rect">
                <a:avLst/>
              </a:prstGeom>
              <a:ln>
                <a:solidFill>
                  <a:schemeClr val="tx1">
                    <a:lumMod val="75000"/>
                    <a:lumOff val="25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82" name="Прямоугольник 581"/>
              <p:cNvSpPr/>
              <p:nvPr/>
            </p:nvSpPr>
            <p:spPr>
              <a:xfrm>
                <a:off x="5328071" y="299542"/>
                <a:ext cx="665813" cy="26473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800" b="1" kern="1200" dirty="0" smtClean="0">
                    <a:solidFill>
                      <a:srgbClr val="002060"/>
                    </a:solidFill>
                    <a:latin typeface="Candara" pitchFamily="34" charset="0"/>
                  </a:rPr>
                  <a:t>Paperwork</a:t>
                </a:r>
                <a:endParaRPr lang="ru-RU" sz="800" b="1" kern="1200" dirty="0">
                  <a:solidFill>
                    <a:srgbClr val="002060"/>
                  </a:solidFill>
                  <a:latin typeface="Candara" pitchFamily="34" charset="0"/>
                </a:endParaRPr>
              </a:p>
            </p:txBody>
          </p:sp>
        </p:grpSp>
        <p:grpSp>
          <p:nvGrpSpPr>
            <p:cNvPr id="583" name="Группа 582"/>
            <p:cNvGrpSpPr/>
            <p:nvPr/>
          </p:nvGrpSpPr>
          <p:grpSpPr>
            <a:xfrm>
              <a:off x="7000449" y="5085184"/>
              <a:ext cx="665813" cy="264730"/>
              <a:chOff x="5993885" y="299542"/>
              <a:chExt cx="665813" cy="264730"/>
            </a:xfrm>
          </p:grpSpPr>
          <p:sp>
            <p:nvSpPr>
              <p:cNvPr id="584" name="Прямоугольник 583"/>
              <p:cNvSpPr/>
              <p:nvPr/>
            </p:nvSpPr>
            <p:spPr>
              <a:xfrm>
                <a:off x="5993885"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85" name="Прямоугольник 584"/>
              <p:cNvSpPr/>
              <p:nvPr/>
            </p:nvSpPr>
            <p:spPr>
              <a:xfrm>
                <a:off x="5993885"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586" name="Группа 585"/>
            <p:cNvGrpSpPr/>
            <p:nvPr/>
          </p:nvGrpSpPr>
          <p:grpSpPr>
            <a:xfrm>
              <a:off x="7666263" y="5085184"/>
              <a:ext cx="665813" cy="264730"/>
              <a:chOff x="6659699" y="299542"/>
              <a:chExt cx="665813" cy="264730"/>
            </a:xfrm>
          </p:grpSpPr>
          <p:sp>
            <p:nvSpPr>
              <p:cNvPr id="587" name="Прямоугольник 586"/>
              <p:cNvSpPr/>
              <p:nvPr/>
            </p:nvSpPr>
            <p:spPr>
              <a:xfrm>
                <a:off x="6659699"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88" name="Прямоугольник 587"/>
              <p:cNvSpPr/>
              <p:nvPr/>
            </p:nvSpPr>
            <p:spPr>
              <a:xfrm>
                <a:off x="6659699"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pSp>
          <p:nvGrpSpPr>
            <p:cNvPr id="589" name="Группа 588"/>
            <p:cNvGrpSpPr/>
            <p:nvPr/>
          </p:nvGrpSpPr>
          <p:grpSpPr>
            <a:xfrm>
              <a:off x="8332077" y="5085184"/>
              <a:ext cx="665813" cy="264730"/>
              <a:chOff x="7325513" y="299542"/>
              <a:chExt cx="665813" cy="264730"/>
            </a:xfrm>
          </p:grpSpPr>
          <p:sp>
            <p:nvSpPr>
              <p:cNvPr id="590" name="Прямоугольник 589"/>
              <p:cNvSpPr/>
              <p:nvPr/>
            </p:nvSpPr>
            <p:spPr>
              <a:xfrm>
                <a:off x="7325513" y="299542"/>
                <a:ext cx="665813" cy="264730"/>
              </a:xfrm>
              <a:prstGeom prst="rect">
                <a:avLst/>
              </a:prstGeom>
              <a:ln>
                <a:solidFill>
                  <a:schemeClr val="bg1">
                    <a:lumMod val="5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591" name="Прямоугольник 590"/>
              <p:cNvSpPr/>
              <p:nvPr/>
            </p:nvSpPr>
            <p:spPr>
              <a:xfrm>
                <a:off x="7325513" y="299542"/>
                <a:ext cx="665813" cy="264730"/>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1000" b="1" kern="1200" dirty="0" smtClean="0">
                    <a:solidFill>
                      <a:srgbClr val="FF0000"/>
                    </a:solidFill>
                    <a:latin typeface="Candara" pitchFamily="34" charset="0"/>
                  </a:rPr>
                  <a:t>TEST</a:t>
                </a:r>
                <a:endParaRPr lang="ru-RU" sz="1000" b="1" kern="1200" dirty="0">
                  <a:solidFill>
                    <a:srgbClr val="FF0000"/>
                  </a:solidFill>
                  <a:latin typeface="Candara" pitchFamily="34" charset="0"/>
                </a:endParaRPr>
              </a:p>
            </p:txBody>
          </p:sp>
        </p:grpSp>
        <p:graphicFrame>
          <p:nvGraphicFramePr>
            <p:cNvPr id="57" name="Схема 56"/>
            <p:cNvGraphicFramePr/>
            <p:nvPr/>
          </p:nvGraphicFramePr>
          <p:xfrm>
            <a:off x="107504" y="5085184"/>
            <a:ext cx="899802" cy="432048"/>
          </p:xfrm>
          <a:graphic>
            <a:graphicData uri="http://schemas.openxmlformats.org/drawingml/2006/diagram">
              <dgm:relIds xmlns:dgm="http://schemas.openxmlformats.org/drawingml/2006/diagram" xmlns:r="http://schemas.openxmlformats.org/officeDocument/2006/relationships" r:dm="rId119" r:lo="rId120" r:qs="rId121" r:cs="rId122"/>
            </a:graphicData>
          </a:graphic>
        </p:graphicFrame>
      </p:grpSp>
      <p:grpSp>
        <p:nvGrpSpPr>
          <p:cNvPr id="179" name="Группа 178"/>
          <p:cNvGrpSpPr/>
          <p:nvPr/>
        </p:nvGrpSpPr>
        <p:grpSpPr>
          <a:xfrm>
            <a:off x="107504" y="3068960"/>
            <a:ext cx="6048672" cy="432048"/>
            <a:chOff x="251520" y="3645024"/>
            <a:chExt cx="8712968" cy="432048"/>
          </a:xfrm>
        </p:grpSpPr>
        <p:graphicFrame>
          <p:nvGraphicFramePr>
            <p:cNvPr id="180" name="Схема 179"/>
            <p:cNvGraphicFramePr/>
            <p:nvPr/>
          </p:nvGraphicFramePr>
          <p:xfrm>
            <a:off x="251520" y="3645024"/>
            <a:ext cx="1296143" cy="432048"/>
          </p:xfrm>
          <a:graphic>
            <a:graphicData uri="http://schemas.openxmlformats.org/drawingml/2006/diagram">
              <dgm:relIds xmlns:dgm="http://schemas.openxmlformats.org/drawingml/2006/diagram" xmlns:r="http://schemas.openxmlformats.org/officeDocument/2006/relationships" r:dm="rId124" r:lo="rId125" r:qs="rId126" r:cs="rId127"/>
            </a:graphicData>
          </a:graphic>
        </p:graphicFrame>
        <p:grpSp>
          <p:nvGrpSpPr>
            <p:cNvPr id="181" name="Группа 132"/>
            <p:cNvGrpSpPr/>
            <p:nvPr/>
          </p:nvGrpSpPr>
          <p:grpSpPr>
            <a:xfrm>
              <a:off x="1547664" y="3645024"/>
              <a:ext cx="7416824" cy="288032"/>
              <a:chOff x="1547664" y="2132856"/>
              <a:chExt cx="7416824" cy="288032"/>
            </a:xfrm>
          </p:grpSpPr>
          <p:graphicFrame>
            <p:nvGraphicFramePr>
              <p:cNvPr id="182" name="Схема 181"/>
              <p:cNvGraphicFramePr/>
              <p:nvPr/>
            </p:nvGraphicFramePr>
            <p:xfrm>
              <a:off x="1547664" y="2132856"/>
              <a:ext cx="1008111" cy="288032"/>
            </p:xfrm>
            <a:graphic>
              <a:graphicData uri="http://schemas.openxmlformats.org/drawingml/2006/diagram">
                <dgm:relIds xmlns:dgm="http://schemas.openxmlformats.org/drawingml/2006/diagram" xmlns:r="http://schemas.openxmlformats.org/officeDocument/2006/relationships" r:dm="rId129" r:lo="rId130" r:qs="rId131" r:cs="rId132"/>
              </a:graphicData>
            </a:graphic>
          </p:graphicFrame>
          <p:graphicFrame>
            <p:nvGraphicFramePr>
              <p:cNvPr id="183" name="Схема 182"/>
              <p:cNvGraphicFramePr/>
              <p:nvPr/>
            </p:nvGraphicFramePr>
            <p:xfrm>
              <a:off x="2555776" y="2132856"/>
              <a:ext cx="1008111" cy="288032"/>
            </p:xfrm>
            <a:graphic>
              <a:graphicData uri="http://schemas.openxmlformats.org/drawingml/2006/diagram">
                <dgm:relIds xmlns:dgm="http://schemas.openxmlformats.org/drawingml/2006/diagram" xmlns:r="http://schemas.openxmlformats.org/officeDocument/2006/relationships" r:dm="rId134" r:lo="rId135" r:qs="rId136" r:cs="rId137"/>
              </a:graphicData>
            </a:graphic>
          </p:graphicFrame>
          <p:graphicFrame>
            <p:nvGraphicFramePr>
              <p:cNvPr id="185" name="Схема 184"/>
              <p:cNvGraphicFramePr/>
              <p:nvPr/>
            </p:nvGraphicFramePr>
            <p:xfrm>
              <a:off x="4499992" y="2132856"/>
              <a:ext cx="864096" cy="288032"/>
            </p:xfrm>
            <a:graphic>
              <a:graphicData uri="http://schemas.openxmlformats.org/drawingml/2006/diagram">
                <dgm:relIds xmlns:dgm="http://schemas.openxmlformats.org/drawingml/2006/diagram" xmlns:r="http://schemas.openxmlformats.org/officeDocument/2006/relationships" r:dm="rId139" r:lo="rId140" r:qs="rId141" r:cs="rId142"/>
              </a:graphicData>
            </a:graphic>
          </p:graphicFrame>
          <p:graphicFrame>
            <p:nvGraphicFramePr>
              <p:cNvPr id="186" name="Схема 185"/>
              <p:cNvGraphicFramePr/>
              <p:nvPr/>
            </p:nvGraphicFramePr>
            <p:xfrm>
              <a:off x="5364088" y="2132856"/>
              <a:ext cx="936104" cy="288032"/>
            </p:xfrm>
            <a:graphic>
              <a:graphicData uri="http://schemas.openxmlformats.org/drawingml/2006/diagram">
                <dgm:relIds xmlns:dgm="http://schemas.openxmlformats.org/drawingml/2006/diagram" xmlns:r="http://schemas.openxmlformats.org/officeDocument/2006/relationships" r:dm="rId144" r:lo="rId145" r:qs="rId146" r:cs="rId147"/>
              </a:graphicData>
            </a:graphic>
          </p:graphicFrame>
          <p:graphicFrame>
            <p:nvGraphicFramePr>
              <p:cNvPr id="187" name="Схема 186"/>
              <p:cNvGraphicFramePr/>
              <p:nvPr/>
            </p:nvGraphicFramePr>
            <p:xfrm>
              <a:off x="6300193" y="2132856"/>
              <a:ext cx="864096" cy="288032"/>
            </p:xfrm>
            <a:graphic>
              <a:graphicData uri="http://schemas.openxmlformats.org/drawingml/2006/diagram">
                <dgm:relIds xmlns:dgm="http://schemas.openxmlformats.org/drawingml/2006/diagram" xmlns:r="http://schemas.openxmlformats.org/officeDocument/2006/relationships" r:dm="rId149" r:lo="rId150" r:qs="rId151" r:cs="rId152"/>
              </a:graphicData>
            </a:graphic>
          </p:graphicFrame>
          <p:graphicFrame>
            <p:nvGraphicFramePr>
              <p:cNvPr id="188" name="Схема 187"/>
              <p:cNvGraphicFramePr/>
              <p:nvPr/>
            </p:nvGraphicFramePr>
            <p:xfrm>
              <a:off x="7164289" y="2132856"/>
              <a:ext cx="936104" cy="288032"/>
            </p:xfrm>
            <a:graphic>
              <a:graphicData uri="http://schemas.openxmlformats.org/drawingml/2006/diagram">
                <dgm:relIds xmlns:dgm="http://schemas.openxmlformats.org/drawingml/2006/diagram" xmlns:r="http://schemas.openxmlformats.org/officeDocument/2006/relationships" r:dm="rId154" r:lo="rId155" r:qs="rId156" r:cs="rId157"/>
              </a:graphicData>
            </a:graphic>
          </p:graphicFrame>
          <p:graphicFrame>
            <p:nvGraphicFramePr>
              <p:cNvPr id="189" name="Схема 188"/>
              <p:cNvGraphicFramePr/>
              <p:nvPr/>
            </p:nvGraphicFramePr>
            <p:xfrm>
              <a:off x="1547664" y="2132856"/>
              <a:ext cx="7416824" cy="288032"/>
            </p:xfrm>
            <a:graphic>
              <a:graphicData uri="http://schemas.openxmlformats.org/drawingml/2006/diagram">
                <dgm:relIds xmlns:dgm="http://schemas.openxmlformats.org/drawingml/2006/diagram" xmlns:r="http://schemas.openxmlformats.org/officeDocument/2006/relationships" r:dm="rId159" r:lo="rId160" r:qs="rId161" r:cs="rId162"/>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32"/>
                                        </p:tgtEl>
                                        <p:attrNameLst>
                                          <p:attrName>style.visibility</p:attrName>
                                        </p:attrNameLst>
                                      </p:cBhvr>
                                      <p:to>
                                        <p:strVal val="visible"/>
                                      </p:to>
                                    </p:set>
                                    <p:animEffect transition="in" filter="slide(fromTop)">
                                      <p:cBhvr>
                                        <p:cTn id="7" dur="500"/>
                                        <p:tgtEl>
                                          <p:spTgt spid="632"/>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633"/>
                                        </p:tgtEl>
                                        <p:attrNameLst>
                                          <p:attrName>style.visibility</p:attrName>
                                        </p:attrNameLst>
                                      </p:cBhvr>
                                      <p:to>
                                        <p:strVal val="visible"/>
                                      </p:to>
                                    </p:set>
                                    <p:animEffect transition="in" filter="wipe(up)">
                                      <p:cBhvr>
                                        <p:cTn id="11" dur="500"/>
                                        <p:tgtEl>
                                          <p:spTgt spid="633"/>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634"/>
                                        </p:tgtEl>
                                        <p:attrNameLst>
                                          <p:attrName>style.visibility</p:attrName>
                                        </p:attrNameLst>
                                      </p:cBhvr>
                                      <p:to>
                                        <p:strVal val="visible"/>
                                      </p:to>
                                    </p:set>
                                    <p:animEffect transition="in" filter="wipe(up)">
                                      <p:cBhvr>
                                        <p:cTn id="15" dur="500"/>
                                        <p:tgtEl>
                                          <p:spTgt spid="634"/>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179"/>
                                        </p:tgtEl>
                                        <p:attrNameLst>
                                          <p:attrName>style.visibility</p:attrName>
                                        </p:attrNameLst>
                                      </p:cBhvr>
                                      <p:to>
                                        <p:strVal val="visible"/>
                                      </p:to>
                                    </p:set>
                                    <p:animEffect transition="in" filter="wipe(up)">
                                      <p:cBhvr>
                                        <p:cTn id="19" dur="500"/>
                                        <p:tgtEl>
                                          <p:spTgt spid="179"/>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639"/>
                                        </p:tgtEl>
                                        <p:attrNameLst>
                                          <p:attrName>style.visibility</p:attrName>
                                        </p:attrNameLst>
                                      </p:cBhvr>
                                      <p:to>
                                        <p:strVal val="visible"/>
                                      </p:to>
                                    </p:set>
                                    <p:animEffect transition="in" filter="wipe(up)">
                                      <p:cBhvr>
                                        <p:cTn id="23" dur="500"/>
                                        <p:tgtEl>
                                          <p:spTgt spid="639"/>
                                        </p:tgtEl>
                                      </p:cBhvr>
                                    </p:animEffect>
                                  </p:childTnLst>
                                </p:cTn>
                              </p:par>
                            </p:childTnLst>
                          </p:cTn>
                        </p:par>
                        <p:par>
                          <p:cTn id="24" fill="hold">
                            <p:stCondLst>
                              <p:cond delay="6500"/>
                            </p:stCondLst>
                            <p:childTnLst>
                              <p:par>
                                <p:cTn id="25" presetID="22" presetClass="entr" presetSubtype="1" fill="hold" nodeType="afterEffect">
                                  <p:stCondLst>
                                    <p:cond delay="1000"/>
                                  </p:stCondLst>
                                  <p:childTnLst>
                                    <p:set>
                                      <p:cBhvr>
                                        <p:cTn id="26" dur="1" fill="hold">
                                          <p:stCondLst>
                                            <p:cond delay="0"/>
                                          </p:stCondLst>
                                        </p:cTn>
                                        <p:tgtEl>
                                          <p:spTgt spid="636"/>
                                        </p:tgtEl>
                                        <p:attrNameLst>
                                          <p:attrName>style.visibility</p:attrName>
                                        </p:attrNameLst>
                                      </p:cBhvr>
                                      <p:to>
                                        <p:strVal val="visible"/>
                                      </p:to>
                                    </p:set>
                                    <p:animEffect transition="in" filter="wipe(up)">
                                      <p:cBhvr>
                                        <p:cTn id="27" dur="500"/>
                                        <p:tgtEl>
                                          <p:spTgt spid="636"/>
                                        </p:tgtEl>
                                      </p:cBhvr>
                                    </p:animEffect>
                                  </p:childTnLst>
                                </p:cTn>
                              </p:par>
                            </p:childTnLst>
                          </p:cTn>
                        </p:par>
                        <p:par>
                          <p:cTn id="28" fill="hold">
                            <p:stCondLst>
                              <p:cond delay="8000"/>
                            </p:stCondLst>
                            <p:childTnLst>
                              <p:par>
                                <p:cTn id="29" presetID="22" presetClass="entr" presetSubtype="1" fill="hold" nodeType="afterEffect">
                                  <p:stCondLst>
                                    <p:cond delay="1000"/>
                                  </p:stCondLst>
                                  <p:childTnLst>
                                    <p:set>
                                      <p:cBhvr>
                                        <p:cTn id="30" dur="1" fill="hold">
                                          <p:stCondLst>
                                            <p:cond delay="0"/>
                                          </p:stCondLst>
                                        </p:cTn>
                                        <p:tgtEl>
                                          <p:spTgt spid="190"/>
                                        </p:tgtEl>
                                        <p:attrNameLst>
                                          <p:attrName>style.visibility</p:attrName>
                                        </p:attrNameLst>
                                      </p:cBhvr>
                                      <p:to>
                                        <p:strVal val="visible"/>
                                      </p:to>
                                    </p:set>
                                    <p:animEffect transition="in" filter="wipe(up)">
                                      <p:cBhvr>
                                        <p:cTn id="31" dur="500"/>
                                        <p:tgtEl>
                                          <p:spTgt spid="190"/>
                                        </p:tgtEl>
                                      </p:cBhvr>
                                    </p:animEffect>
                                  </p:childTnLst>
                                </p:cTn>
                              </p:par>
                            </p:childTnLst>
                          </p:cTn>
                        </p:par>
                        <p:par>
                          <p:cTn id="32" fill="hold">
                            <p:stCondLst>
                              <p:cond delay="9500"/>
                            </p:stCondLst>
                            <p:childTnLst>
                              <p:par>
                                <p:cTn id="33" presetID="22" presetClass="entr" presetSubtype="1" fill="hold" nodeType="afterEffect">
                                  <p:stCondLst>
                                    <p:cond delay="1000"/>
                                  </p:stCondLst>
                                  <p:childTnLst>
                                    <p:set>
                                      <p:cBhvr>
                                        <p:cTn id="34" dur="1" fill="hold">
                                          <p:stCondLst>
                                            <p:cond delay="0"/>
                                          </p:stCondLst>
                                        </p:cTn>
                                        <p:tgtEl>
                                          <p:spTgt spid="637"/>
                                        </p:tgtEl>
                                        <p:attrNameLst>
                                          <p:attrName>style.visibility</p:attrName>
                                        </p:attrNameLst>
                                      </p:cBhvr>
                                      <p:to>
                                        <p:strVal val="visible"/>
                                      </p:to>
                                    </p:set>
                                    <p:animEffect transition="in" filter="wipe(up)">
                                      <p:cBhvr>
                                        <p:cTn id="35" dur="500"/>
                                        <p:tgtEl>
                                          <p:spTgt spid="637"/>
                                        </p:tgtEl>
                                      </p:cBhvr>
                                    </p:animEffect>
                                  </p:childTnLst>
                                </p:cTn>
                              </p:par>
                            </p:childTnLst>
                          </p:cTn>
                        </p:par>
                        <p:par>
                          <p:cTn id="36" fill="hold">
                            <p:stCondLst>
                              <p:cond delay="11000"/>
                            </p:stCondLst>
                            <p:childTnLst>
                              <p:par>
                                <p:cTn id="37" presetID="22" presetClass="entr" presetSubtype="1" fill="hold" nodeType="afterEffect">
                                  <p:stCondLst>
                                    <p:cond delay="1000"/>
                                  </p:stCondLst>
                                  <p:childTnLst>
                                    <p:set>
                                      <p:cBhvr>
                                        <p:cTn id="38" dur="1" fill="hold">
                                          <p:stCondLst>
                                            <p:cond delay="0"/>
                                          </p:stCondLst>
                                        </p:cTn>
                                        <p:tgtEl>
                                          <p:spTgt spid="201"/>
                                        </p:tgtEl>
                                        <p:attrNameLst>
                                          <p:attrName>style.visibility</p:attrName>
                                        </p:attrNameLst>
                                      </p:cBhvr>
                                      <p:to>
                                        <p:strVal val="visible"/>
                                      </p:to>
                                    </p:set>
                                    <p:animEffect transition="in" filter="wipe(up)">
                                      <p:cBhvr>
                                        <p:cTn id="39" dur="500"/>
                                        <p:tgtEl>
                                          <p:spTgt spid="201"/>
                                        </p:tgtEl>
                                      </p:cBhvr>
                                    </p:animEffect>
                                  </p:childTnLst>
                                </p:cTn>
                              </p:par>
                            </p:childTnLst>
                          </p:cTn>
                        </p:par>
                        <p:par>
                          <p:cTn id="40" fill="hold">
                            <p:stCondLst>
                              <p:cond delay="12500"/>
                            </p:stCondLst>
                            <p:childTnLst>
                              <p:par>
                                <p:cTn id="41" presetID="22" presetClass="entr" presetSubtype="1" fill="hold" nodeType="afterEffect">
                                  <p:stCondLst>
                                    <p:cond delay="1000"/>
                                  </p:stCondLst>
                                  <p:childTnLst>
                                    <p:set>
                                      <p:cBhvr>
                                        <p:cTn id="42" dur="1" fill="hold">
                                          <p:stCondLst>
                                            <p:cond delay="0"/>
                                          </p:stCondLst>
                                        </p:cTn>
                                        <p:tgtEl>
                                          <p:spTgt spid="638"/>
                                        </p:tgtEl>
                                        <p:attrNameLst>
                                          <p:attrName>style.visibility</p:attrName>
                                        </p:attrNameLst>
                                      </p:cBhvr>
                                      <p:to>
                                        <p:strVal val="visible"/>
                                      </p:to>
                                    </p:set>
                                    <p:animEffect transition="in" filter="wipe(up)">
                                      <p:cBhvr>
                                        <p:cTn id="43" dur="5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North Block12345.jpg"/>
          <p:cNvPicPr>
            <a:picLocks noChangeAspect="1"/>
          </p:cNvPicPr>
          <p:nvPr/>
        </p:nvPicPr>
        <p:blipFill>
          <a:blip r:embed="rId2" cstate="print"/>
          <a:stretch>
            <a:fillRect/>
          </a:stretch>
        </p:blipFill>
        <p:spPr>
          <a:xfrm>
            <a:off x="6444208" y="2708920"/>
            <a:ext cx="2139696" cy="2773680"/>
          </a:xfrm>
          <a:prstGeom prst="rect">
            <a:avLst/>
          </a:prstGeom>
        </p:spPr>
      </p:pic>
      <p:pic>
        <p:nvPicPr>
          <p:cNvPr id="4" name="Рисунок 3" descr="ws_E42B.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E43C.tmp"/>
          <p:cNvPicPr>
            <a:picLocks/>
          </p:cNvPicPr>
          <p:nvPr/>
        </p:nvPicPr>
        <p:blipFill>
          <a:blip r:embed="rId4" cstate="print"/>
          <a:stretch>
            <a:fillRect/>
          </a:stretch>
        </p:blipFill>
        <p:spPr>
          <a:xfrm>
            <a:off x="0" y="6512559"/>
            <a:ext cx="9144000" cy="345440"/>
          </a:xfrm>
          <a:prstGeom prst="rect">
            <a:avLst/>
          </a:prstGeom>
        </p:spPr>
      </p:pic>
      <p:pic>
        <p:nvPicPr>
          <p:cNvPr id="23" name="Рисунок 22" descr="NorthBlocknew.jpg"/>
          <p:cNvPicPr>
            <a:picLocks noChangeAspect="1"/>
          </p:cNvPicPr>
          <p:nvPr/>
        </p:nvPicPr>
        <p:blipFill>
          <a:blip r:embed="rId5" cstate="print"/>
          <a:stretch>
            <a:fillRect/>
          </a:stretch>
        </p:blipFill>
        <p:spPr>
          <a:xfrm>
            <a:off x="265373" y="1628800"/>
            <a:ext cx="6106827" cy="4811537"/>
          </a:xfrm>
          <a:prstGeom prst="rect">
            <a:avLst/>
          </a:prstGeom>
        </p:spPr>
      </p:pic>
      <p:sp>
        <p:nvSpPr>
          <p:cNvPr id="11" name="TextBox 10"/>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2" name="TextBox 11"/>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pic>
        <p:nvPicPr>
          <p:cNvPr id="14" name="Рисунок 13" descr="Baktyg.jpg"/>
          <p:cNvPicPr>
            <a:picLocks noChangeAspect="1"/>
          </p:cNvPicPr>
          <p:nvPr/>
        </p:nvPicPr>
        <p:blipFill>
          <a:blip r:embed="rId6" cstate="print"/>
          <a:stretch>
            <a:fillRect/>
          </a:stretch>
        </p:blipFill>
        <p:spPr>
          <a:xfrm>
            <a:off x="2928926" y="3286124"/>
            <a:ext cx="822857" cy="199286"/>
          </a:xfrm>
          <a:prstGeom prst="rect">
            <a:avLst/>
          </a:prstGeom>
        </p:spPr>
      </p:pic>
      <p:pic>
        <p:nvPicPr>
          <p:cNvPr id="15" name="Рисунок 14" descr="Kozd.jpg"/>
          <p:cNvPicPr>
            <a:picLocks noChangeAspect="1"/>
          </p:cNvPicPr>
          <p:nvPr/>
        </p:nvPicPr>
        <p:blipFill>
          <a:blip r:embed="rId7" cstate="print"/>
          <a:stretch>
            <a:fillRect/>
          </a:stretch>
        </p:blipFill>
        <p:spPr>
          <a:xfrm>
            <a:off x="2143108" y="4714884"/>
            <a:ext cx="642942" cy="173100"/>
          </a:xfrm>
          <a:prstGeom prst="rect">
            <a:avLst/>
          </a:prstGeom>
        </p:spPr>
      </p:pic>
      <p:pic>
        <p:nvPicPr>
          <p:cNvPr id="16" name="Рисунок 15" descr="Zhagab.jpg"/>
          <p:cNvPicPr>
            <a:picLocks noChangeAspect="1"/>
          </p:cNvPicPr>
          <p:nvPr/>
        </p:nvPicPr>
        <p:blipFill>
          <a:blip r:embed="rId8" cstate="print"/>
          <a:stretch>
            <a:fillRect/>
          </a:stretch>
        </p:blipFill>
        <p:spPr>
          <a:xfrm>
            <a:off x="3643306" y="4643446"/>
            <a:ext cx="877863" cy="197828"/>
          </a:xfrm>
          <a:prstGeom prst="rect">
            <a:avLst/>
          </a:prstGeom>
        </p:spPr>
      </p:pic>
      <p:sp>
        <p:nvSpPr>
          <p:cNvPr id="22" name="Номер слайда 21"/>
          <p:cNvSpPr>
            <a:spLocks noGrp="1"/>
          </p:cNvSpPr>
          <p:nvPr>
            <p:ph type="sldNum" sz="quarter" idx="12"/>
          </p:nvPr>
        </p:nvSpPr>
        <p:spPr>
          <a:xfrm>
            <a:off x="6786578" y="6143644"/>
            <a:ext cx="2133600" cy="365125"/>
          </a:xfrm>
        </p:spPr>
        <p:txBody>
          <a:bodyPr/>
          <a:lstStyle/>
          <a:p>
            <a:fld id="{6FC88545-D303-41C0-AA29-C33C92AD3EE3}" type="slidenum">
              <a:rPr lang="ru-RU" smtClean="0"/>
              <a:pPr/>
              <a:t>19</a:t>
            </a:fld>
            <a:endParaRPr lang="ru-RU" dirty="0"/>
          </a:p>
        </p:txBody>
      </p:sp>
      <p:sp>
        <p:nvSpPr>
          <p:cNvPr id="18" name="Кольцо 17"/>
          <p:cNvSpPr/>
          <p:nvPr/>
        </p:nvSpPr>
        <p:spPr>
          <a:xfrm>
            <a:off x="1835696" y="2204864"/>
            <a:ext cx="936104" cy="576064"/>
          </a:xfrm>
          <a:prstGeom prst="donut">
            <a:avLst>
              <a:gd name="adj" fmla="val 3341"/>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2" name="Рамка 31"/>
          <p:cNvSpPr/>
          <p:nvPr/>
        </p:nvSpPr>
        <p:spPr>
          <a:xfrm>
            <a:off x="6444208" y="3717032"/>
            <a:ext cx="2160240" cy="288032"/>
          </a:xfrm>
          <a:prstGeom prst="frame">
            <a:avLst>
              <a:gd name="adj1" fmla="val 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3" name="Рамка 32"/>
          <p:cNvSpPr/>
          <p:nvPr/>
        </p:nvSpPr>
        <p:spPr>
          <a:xfrm>
            <a:off x="6444208" y="4005064"/>
            <a:ext cx="2160240" cy="288032"/>
          </a:xfrm>
          <a:prstGeom prst="frame">
            <a:avLst>
              <a:gd name="adj1" fmla="val 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4" name="Кольцо 33"/>
          <p:cNvSpPr/>
          <p:nvPr/>
        </p:nvSpPr>
        <p:spPr>
          <a:xfrm>
            <a:off x="1763688" y="4365104"/>
            <a:ext cx="792000" cy="432000"/>
          </a:xfrm>
          <a:prstGeom prst="donut">
            <a:avLst>
              <a:gd name="adj" fmla="val 5133"/>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5" name="Стрелка влево 34"/>
          <p:cNvSpPr/>
          <p:nvPr/>
        </p:nvSpPr>
        <p:spPr>
          <a:xfrm rot="10800000">
            <a:off x="1259632" y="2420885"/>
            <a:ext cx="576064" cy="72010"/>
          </a:xfrm>
          <a:prstGeom prst="leftArrow">
            <a:avLst>
              <a:gd name="adj1" fmla="val 21238"/>
              <a:gd name="adj2" fmla="val 26255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467544" y="2276872"/>
            <a:ext cx="752129" cy="369332"/>
          </a:xfrm>
          <a:prstGeom prst="rect">
            <a:avLst/>
          </a:prstGeom>
        </p:spPr>
        <p:txBody>
          <a:bodyPr wrap="none">
            <a:spAutoFit/>
          </a:bodyPr>
          <a:lstStyle/>
          <a:p>
            <a:r>
              <a:rPr lang="en-US" b="1" dirty="0" smtClean="0">
                <a:solidFill>
                  <a:srgbClr val="000000"/>
                </a:solidFill>
                <a:latin typeface="Candara"/>
              </a:rPr>
              <a:t>Leads</a:t>
            </a:r>
            <a:endParaRPr lang="ru-RU" dirty="0"/>
          </a:p>
        </p:txBody>
      </p:sp>
      <p:sp>
        <p:nvSpPr>
          <p:cNvPr id="37" name="Стрелка влево 36"/>
          <p:cNvSpPr/>
          <p:nvPr/>
        </p:nvSpPr>
        <p:spPr>
          <a:xfrm rot="10800000">
            <a:off x="683568" y="4509120"/>
            <a:ext cx="1080120" cy="72009"/>
          </a:xfrm>
          <a:prstGeom prst="leftArrow">
            <a:avLst>
              <a:gd name="adj1" fmla="val 21238"/>
              <a:gd name="adj2" fmla="val 28239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0" y="4365104"/>
            <a:ext cx="1460280" cy="369337"/>
          </a:xfrm>
          <a:prstGeom prst="rect">
            <a:avLst/>
          </a:prstGeom>
        </p:spPr>
        <p:txBody>
          <a:bodyPr wrap="square">
            <a:spAutoFit/>
          </a:bodyPr>
          <a:lstStyle/>
          <a:p>
            <a:r>
              <a:rPr lang="en-US" b="1" dirty="0" smtClean="0">
                <a:solidFill>
                  <a:srgbClr val="000000"/>
                </a:solidFill>
                <a:latin typeface="Candara"/>
              </a:rPr>
              <a:t>Leads</a:t>
            </a:r>
            <a:endParaRPr lang="ru-RU" dirty="0"/>
          </a:p>
        </p:txBody>
      </p:sp>
      <p:sp>
        <p:nvSpPr>
          <p:cNvPr id="39" name="Прямоугольник 38"/>
          <p:cNvSpPr/>
          <p:nvPr/>
        </p:nvSpPr>
        <p:spPr>
          <a:xfrm>
            <a:off x="1259632" y="764704"/>
            <a:ext cx="6590266" cy="575799"/>
          </a:xfrm>
          <a:prstGeom prst="rect">
            <a:avLst/>
          </a:prstGeom>
        </p:spPr>
        <p:txBody>
          <a:bodyPr wrap="none">
            <a:spAutoFit/>
          </a:bodyPr>
          <a:lstStyle/>
          <a:p>
            <a:pPr lvl="0">
              <a:lnSpc>
                <a:spcPts val="3904"/>
              </a:lnSpc>
              <a:tabLst>
                <a:tab pos="101600" algn="l"/>
                <a:tab pos="279400" algn="l"/>
                <a:tab pos="508000" algn="l"/>
              </a:tabLst>
              <a:defRPr/>
            </a:pPr>
            <a:r>
              <a:rPr lang="en-US" sz="3200" b="1" dirty="0" smtClean="0">
                <a:solidFill>
                  <a:srgbClr val="000000"/>
                </a:solidFill>
                <a:latin typeface="Candara"/>
              </a:rPr>
              <a:t>“Leads Beyond Greater </a:t>
            </a:r>
            <a:r>
              <a:rPr lang="en-US" sz="3200" b="1" dirty="0" err="1" smtClean="0">
                <a:solidFill>
                  <a:srgbClr val="000000"/>
                </a:solidFill>
                <a:latin typeface="Candara"/>
              </a:rPr>
              <a:t>Zhagabulak</a:t>
            </a:r>
            <a:r>
              <a:rPr lang="en-US" sz="3200" b="1" dirty="0" smtClean="0">
                <a:solidFill>
                  <a:srgbClr val="000000"/>
                </a:solidFill>
                <a:latin typeface="Candar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strips(upRight)">
                                      <p:cBhvr>
                                        <p:cTn id="10" dur="500"/>
                                        <p:tgtEl>
                                          <p:spTgt spid="35"/>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edge">
                                      <p:cBhvr>
                                        <p:cTn id="14" dur="2000"/>
                                        <p:tgtEl>
                                          <p:spTgt spid="18"/>
                                        </p:tgtEl>
                                      </p:cBhvr>
                                    </p:animEffect>
                                  </p:childTnLst>
                                </p:cTn>
                              </p:par>
                            </p:childTnLst>
                          </p:cTn>
                        </p:par>
                        <p:par>
                          <p:cTn id="15" fill="hold">
                            <p:stCondLst>
                              <p:cond delay="2500"/>
                            </p:stCondLst>
                            <p:childTnLst>
                              <p:par>
                                <p:cTn id="16" presetID="2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edge">
                                      <p:cBhvr>
                                        <p:cTn id="18" dur="2000"/>
                                        <p:tgtEl>
                                          <p:spTgt spid="32"/>
                                        </p:tgtEl>
                                      </p:cBhvr>
                                    </p:animEffect>
                                  </p:childTnLst>
                                </p:cTn>
                              </p:par>
                            </p:childTnLst>
                          </p:cTn>
                        </p:par>
                        <p:par>
                          <p:cTn id="19" fill="hold">
                            <p:stCondLst>
                              <p:cond delay="4500"/>
                            </p:stCondLst>
                            <p:childTnLst>
                              <p:par>
                                <p:cTn id="20" presetID="2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strips(upRight)">
                                      <p:cBhvr>
                                        <p:cTn id="25" dur="500"/>
                                        <p:tgtEl>
                                          <p:spTgt spid="37"/>
                                        </p:tgtEl>
                                      </p:cBhvr>
                                    </p:animEffect>
                                  </p:childTnLst>
                                </p:cTn>
                              </p:par>
                            </p:childTnLst>
                          </p:cTn>
                        </p:par>
                        <p:par>
                          <p:cTn id="26" fill="hold">
                            <p:stCondLst>
                              <p:cond delay="5000"/>
                            </p:stCondLst>
                            <p:childTnLst>
                              <p:par>
                                <p:cTn id="27" presetID="2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edge">
                                      <p:cBhvr>
                                        <p:cTn id="29" dur="2000"/>
                                        <p:tgtEl>
                                          <p:spTgt spid="34"/>
                                        </p:tgtEl>
                                      </p:cBhvr>
                                    </p:animEffect>
                                  </p:childTnLst>
                                </p:cTn>
                              </p:par>
                            </p:childTnLst>
                          </p:cTn>
                        </p:par>
                        <p:par>
                          <p:cTn id="30" fill="hold">
                            <p:stCondLst>
                              <p:cond delay="7000"/>
                            </p:stCondLst>
                            <p:childTnLst>
                              <p:par>
                                <p:cTn id="31" presetID="2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edge">
                                      <p:cBhvr>
                                        <p:cTn id="3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33" grpId="0" animBg="1"/>
      <p:bldP spid="34" grpId="0" animBg="1"/>
      <p:bldP spid="35" grpId="0" animBg="1"/>
      <p:bldP spid="36" grpId="0"/>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name="myslide2">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D67F.tmp"/>
          <p:cNvPicPr>
            <a:picLocks/>
          </p:cNvPicPr>
          <p:nvPr/>
        </p:nvPicPr>
        <p:blipFill>
          <a:blip r:embed="rId2" cstate="print"/>
          <a:stretch>
            <a:fillRect/>
          </a:stretch>
        </p:blipFill>
        <p:spPr>
          <a:xfrm>
            <a:off x="0" y="0"/>
            <a:ext cx="9144000" cy="558800"/>
          </a:xfrm>
          <a:prstGeom prst="rect">
            <a:avLst/>
          </a:prstGeom>
        </p:spPr>
      </p:pic>
      <p:pic>
        <p:nvPicPr>
          <p:cNvPr id="5" name="Рисунок 4" descr="ws_D680.tmp"/>
          <p:cNvPicPr>
            <a:picLocks/>
          </p:cNvPicPr>
          <p:nvPr/>
        </p:nvPicPr>
        <p:blipFill>
          <a:blip r:embed="rId3" cstate="print"/>
          <a:stretch>
            <a:fillRect/>
          </a:stretch>
        </p:blipFill>
        <p:spPr>
          <a:xfrm>
            <a:off x="0" y="6490970"/>
            <a:ext cx="9144000" cy="367029"/>
          </a:xfrm>
          <a:prstGeom prst="rect">
            <a:avLst/>
          </a:prstGeom>
        </p:spPr>
      </p:pic>
      <p:sp>
        <p:nvSpPr>
          <p:cNvPr id="6" name="TextBox 5"/>
          <p:cNvSpPr txBox="1"/>
          <p:nvPr/>
        </p:nvSpPr>
        <p:spPr>
          <a:xfrm>
            <a:off x="318770" y="75946"/>
            <a:ext cx="7556556" cy="5693866"/>
          </a:xfrm>
          <a:prstGeom prst="rect">
            <a:avLst/>
          </a:prstGeom>
          <a:noFill/>
        </p:spPr>
        <p:txBody>
          <a:bodyPr vert="horz" wrap="none" lIns="0" tIns="0" rIns="0" bIns="0" rtlCol="0">
            <a:spAutoFit/>
          </a:bodyPr>
          <a:lstStyle/>
          <a:p>
            <a:pPr marL="0" marR="0" lvl="0" indent="0" defTabSz="914400" eaLnBrk="1" fontAlgn="auto" latinLnBrk="0" hangingPunct="1">
              <a:lnSpc>
                <a:spcPts val="2678"/>
              </a:lnSpc>
              <a:buClrTx/>
              <a:buSzTx/>
              <a:buNone/>
              <a:tabLst>
                <a:tab pos="304800" algn="l"/>
              </a:tabLst>
              <a:defRPr/>
            </a:pPr>
            <a:r>
              <a:rPr lang="en-US" sz="2400" smtClean="0">
                <a:solidFill>
                  <a:srgbClr val="FFFFFF"/>
                </a:solidFill>
                <a:latin typeface="Times New Roman"/>
              </a:rPr>
              <a:t>Cautionary Statement</a:t>
            </a:r>
          </a:p>
          <a:p>
            <a:pPr marL="0" marR="0" lvl="0" indent="0" defTabSz="914400" eaLnBrk="1" fontAlgn="auto" latinLnBrk="0" hangingPunct="1">
              <a:lnSpc>
                <a:spcPts val="1000"/>
              </a:lnSpc>
              <a:buClrTx/>
              <a:buSzTx/>
              <a:buNone/>
              <a:tabLst>
                <a:tab pos="304800" algn="l"/>
              </a:tabLst>
              <a:defRPr/>
            </a:pPr>
            <a:endParaRPr lang="en-US" sz="2400" smtClean="0">
              <a:solidFill>
                <a:srgbClr val="FFFFFF"/>
              </a:solidFill>
              <a:latin typeface="Times New Roman"/>
            </a:endParaRPr>
          </a:p>
          <a:p>
            <a:pPr marL="0" marR="0" lvl="0" indent="0" defTabSz="914400" eaLnBrk="1" fontAlgn="auto" latinLnBrk="0" hangingPunct="1">
              <a:lnSpc>
                <a:spcPts val="1000"/>
              </a:lnSpc>
              <a:buClrTx/>
              <a:buSzTx/>
              <a:buNone/>
              <a:tabLst>
                <a:tab pos="304800" algn="l"/>
              </a:tabLst>
              <a:defRPr/>
            </a:pPr>
            <a:endParaRPr lang="en-US" sz="2400" smtClean="0">
              <a:solidFill>
                <a:srgbClr val="FFFFFF"/>
              </a:solidFill>
              <a:latin typeface="Times New Roman"/>
            </a:endParaRPr>
          </a:p>
          <a:p>
            <a:pPr marL="0" marR="0" lvl="0" indent="0" defTabSz="914400" eaLnBrk="1" fontAlgn="auto" latinLnBrk="0" hangingPunct="1">
              <a:lnSpc>
                <a:spcPts val="1000"/>
              </a:lnSpc>
              <a:buClrTx/>
              <a:buSzTx/>
              <a:buNone/>
              <a:tabLst>
                <a:tab pos="304800" algn="l"/>
              </a:tabLst>
              <a:defRPr/>
            </a:pPr>
            <a:endParaRPr lang="en-US" sz="2400" smtClean="0">
              <a:solidFill>
                <a:srgbClr val="FFFFFF"/>
              </a:solidFill>
              <a:latin typeface="Times New Roman"/>
            </a:endParaRPr>
          </a:p>
          <a:p>
            <a:pPr marL="0" marR="0" lvl="0" indent="0" defTabSz="914400" eaLnBrk="1" fontAlgn="auto" latinLnBrk="0" hangingPunct="1">
              <a:lnSpc>
                <a:spcPts val="1171"/>
              </a:lnSpc>
              <a:buClrTx/>
              <a:buSzTx/>
              <a:buNone/>
              <a:tabLst>
                <a:tab pos="304800" algn="l"/>
              </a:tabLst>
              <a:defRPr/>
            </a:pPr>
            <a:r>
              <a:rPr lang="en-US" sz="2400" smtClean="0">
                <a:solidFill>
                  <a:srgbClr val="FFFFFF"/>
                </a:solidFill>
                <a:latin typeface="Times New Roman"/>
              </a:rPr>
              <a:t>	</a:t>
            </a:r>
            <a:r>
              <a:rPr lang="en-US" sz="700" b="1" smtClean="0">
                <a:solidFill>
                  <a:srgbClr val="000000"/>
                </a:solidFill>
                <a:latin typeface="Times New Roman"/>
              </a:rPr>
              <a:t>The information contained in this presentation has been prepared by Caspian Energy Inc. (the “Company”) and is subject to updating, revision and amendment. While this information has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been prepared in good faith, no representation or warranty, express or implied, is made as to the fairness, accuracy, completeness or correctness of the information and opinions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contained in this presentation and no reliance should be placed on such information or opinions. Neither the Company nor any of its affiliates, directors, officers or employees nor any</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other person accepts any liability whatsoever for any loss, howsoever arising, from any use of such information or opinions.</a:t>
            </a:r>
          </a:p>
          <a:p>
            <a:pPr marL="0" marR="0" lvl="0" indent="0" defTabSz="914400" eaLnBrk="1" fontAlgn="auto" latinLnBrk="0" hangingPunct="1">
              <a:lnSpc>
                <a:spcPts val="1680"/>
              </a:lnSpc>
              <a:buClrTx/>
              <a:buSzTx/>
              <a:buNone/>
              <a:tabLst>
                <a:tab pos="304800" algn="l"/>
              </a:tabLst>
              <a:defRPr/>
            </a:pPr>
            <a:r>
              <a:rPr lang="en-US" sz="700" b="1" smtClean="0">
                <a:solidFill>
                  <a:srgbClr val="000000"/>
                </a:solidFill>
                <a:latin typeface="Times New Roman"/>
              </a:rPr>
              <a:t>	This presentation is presented for informational purposes only and is not and in no circumstances is to be construed as an advertisement or an offer to sell or an invitation to purchase or</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subscribe for any securities of the Company and should not be relied upon in connection with any decision to purchase any securities of the Company.</a:t>
            </a:r>
          </a:p>
          <a:p>
            <a:pPr marL="0" marR="0" lvl="0" indent="0" defTabSz="914400" eaLnBrk="1" fontAlgn="auto" latinLnBrk="0" hangingPunct="1">
              <a:lnSpc>
                <a:spcPts val="1670"/>
              </a:lnSpc>
              <a:buClrTx/>
              <a:buSzTx/>
              <a:buNone/>
              <a:tabLst>
                <a:tab pos="304800" algn="l"/>
              </a:tabLst>
              <a:defRPr/>
            </a:pPr>
            <a:r>
              <a:rPr lang="en-US" sz="700" b="1" smtClean="0">
                <a:solidFill>
                  <a:srgbClr val="000000"/>
                </a:solidFill>
                <a:latin typeface="Times New Roman"/>
              </a:rPr>
              <a:t>	This presentation is only being provided to persons, and may otherwise only be viewed by persons, in the United Kingdom who fall within the exemptions contained in Articles 19 or 49 of</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the Financial Services and Markets Act 2000 (Financial Promotion) Order 2005 and persons who are otherwise permitted by law to receive it (together, “relevant persons”). Any person who</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is not a relevant person should not rely on the presentation or its content. If you are not a relevant person, you should not attend the presentation (or otherwise view the presentation), and</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should immediately return any materials relating to the presentation currently in your possession. No information made available to you in connection with the presentation may be</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passed on, copied, reproduced or otherwise disseminated to any other person.</a:t>
            </a:r>
          </a:p>
          <a:p>
            <a:pPr marL="0" marR="0" lvl="0" indent="0" defTabSz="914400" eaLnBrk="1" fontAlgn="auto" latinLnBrk="0" hangingPunct="1">
              <a:lnSpc>
                <a:spcPts val="1680"/>
              </a:lnSpc>
              <a:buClrTx/>
              <a:buSzTx/>
              <a:buNone/>
              <a:tabLst>
                <a:tab pos="304800" algn="l"/>
              </a:tabLst>
              <a:defRPr/>
            </a:pPr>
            <a:r>
              <a:rPr lang="en-US" sz="700" b="1" smtClean="0">
                <a:solidFill>
                  <a:srgbClr val="000000"/>
                </a:solidFill>
                <a:latin typeface="Times New Roman"/>
              </a:rPr>
              <a:t>	Certain statements contained in this presentation constitute “forward-looking statements”. Forward-looking statements relate to future events or the Company's future performance. All</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statements other than statements of historical fact may be forward-looking statements. Forward-looking statements are often, but not always, identified by the use of words such as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“seek”, “anticipate”, “budget”, “plan”, “continue”, “estimate”, “expect”, “forecast”, “may”, “will”, “project”, “predict”, “potential”, “targeting”, “intend”, “could”, “might”, “should”,</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“believe” and similar words suggesting future outcomes or statements regarding an outlook. Forward-looking statements in this presentation include, but are not limited to, statements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with respect to: the performance characteristics of the Company’s oil and natural gas properties; drilling plans and the timing and location thereof; plans for the exploration and</a:t>
            </a:r>
          </a:p>
          <a:p>
            <a:pPr marL="0" marR="0" lvl="0" indent="0" defTabSz="914400" eaLnBrk="1" fontAlgn="auto" latinLnBrk="0" hangingPunct="1">
              <a:lnSpc>
                <a:spcPts val="830"/>
              </a:lnSpc>
              <a:buClrTx/>
              <a:buSzTx/>
              <a:buNone/>
              <a:tabLst>
                <a:tab pos="304800" algn="l"/>
              </a:tabLst>
              <a:defRPr/>
            </a:pPr>
            <a:r>
              <a:rPr lang="en-US" sz="700" b="1" smtClean="0">
                <a:solidFill>
                  <a:srgbClr val="000000"/>
                </a:solidFill>
                <a:latin typeface="Times New Roman"/>
              </a:rPr>
              <a:t>	development of the North Block, plans for seismic acquisition and surveys; production capacity and levels, and the timing of achieving such capacity and levels; the size of oil and natural</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gas reserves; projections of market prices and costs; supply and demand for oil and natural gas; expectations regarding the ability of the Company to raise capital and to add to reserves;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and capital expenditure programs. Statements relating to “reserves” are deemed to be forward-looking statements, as they involve the implied assessment, based on certain estimates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and assumptions, that the reserves described can be profitably produced in the future.</a:t>
            </a:r>
          </a:p>
          <a:p>
            <a:pPr marL="0" marR="0" lvl="0" indent="0" defTabSz="914400" eaLnBrk="1" fontAlgn="auto" latinLnBrk="0" hangingPunct="1">
              <a:lnSpc>
                <a:spcPts val="1680"/>
              </a:lnSpc>
              <a:buClrTx/>
              <a:buSzTx/>
              <a:buNone/>
              <a:tabLst>
                <a:tab pos="304800" algn="l"/>
              </a:tabLst>
              <a:defRPr/>
            </a:pPr>
            <a:r>
              <a:rPr lang="en-US" sz="700" b="1" smtClean="0">
                <a:solidFill>
                  <a:srgbClr val="000000"/>
                </a:solidFill>
                <a:latin typeface="Times New Roman"/>
              </a:rPr>
              <a:t>	Forward-looking statements involve known and unknown risks, uncertainties and other factors that may cause actual results or events to differ materially from those anticipated in such</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forward-looking statements. The Company believes the expectations reflected in the forward-looking statements contained in this presentation are reasonable but no assurance can be</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given that these expectations will prove to be correct and readers are cautioned not to place undue reliance on forward-looking statements contained in this presentation. Some of the</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risks and other factors which could cause results to differ materially from those expressed in the forward-looking statements contained in this presentation include, but are not limited to:</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volatility of oil and natural gas prices; liabilities inherent in oil and natural gas operations; uncertainties associated with estimating oil and natural gas reserves; competition for, among</a:t>
            </a:r>
          </a:p>
          <a:p>
            <a:pPr marL="0" marR="0" lvl="0" indent="0" defTabSz="914400" eaLnBrk="1" fontAlgn="auto" latinLnBrk="0" hangingPunct="1">
              <a:lnSpc>
                <a:spcPts val="830"/>
              </a:lnSpc>
              <a:buClrTx/>
              <a:buSzTx/>
              <a:buNone/>
              <a:tabLst>
                <a:tab pos="304800" algn="l"/>
              </a:tabLst>
              <a:defRPr/>
            </a:pPr>
            <a:r>
              <a:rPr lang="en-US" sz="700" b="1" smtClean="0">
                <a:solidFill>
                  <a:srgbClr val="000000"/>
                </a:solidFill>
                <a:latin typeface="Times New Roman"/>
              </a:rPr>
              <a:t>	other things, capital, acquisitions of reserves, undeveloped lands and skilled personnel; geological, technical, drilling and processing problems; drilling and testing results, fluctuations in</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currency and interest rates; product supply and demand; risks inherent in the Company’s foreign operations; changes in environmental and other regulations or the interpretation of such</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regulations; political and economic conditions in the Republic of Kazakhstan; and the other factors discussed in this presentation and in the Company’s filings with Canadian securities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regulatory authorities which are available to the public at www.sedar.com. You are cautioned that the foregoing lists of factors are not exhaustive. The forward-looking statements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contained in this presentation are made as at the date hereof and the Company undertakes no obligation to update publicly or revise any forward-looking statements contained in this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presentation or in any other documents filed with Canadian securities regulatory authorities, whether as a result of new information, future events or otherwise, except in accordance with</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applicable securities laws.</a:t>
            </a:r>
          </a:p>
          <a:p>
            <a:pPr marL="0" marR="0" lvl="0" indent="0" defTabSz="914400" eaLnBrk="1" fontAlgn="auto" latinLnBrk="0" hangingPunct="1">
              <a:lnSpc>
                <a:spcPts val="1680"/>
              </a:lnSpc>
              <a:buClrTx/>
              <a:buSzTx/>
              <a:buNone/>
              <a:tabLst>
                <a:tab pos="304800" algn="l"/>
              </a:tabLst>
              <a:defRPr/>
            </a:pPr>
            <a:r>
              <a:rPr lang="en-US" sz="700" b="1" smtClean="0">
                <a:solidFill>
                  <a:srgbClr val="000000"/>
                </a:solidFill>
                <a:latin typeface="Times New Roman"/>
              </a:rPr>
              <a:t>	The information and opinions presented in this presentation are provided as at the date of this presentation (or such other date indicated) and are subject to change without notice. The</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Company does not undertake or agree to provide the recipient of this presentation with access to any additional information or to update this presentation or to correct any inaccuracies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in, or omissions from, this presentation of which it may become aware.</a:t>
            </a:r>
          </a:p>
          <a:p>
            <a:pPr marL="0" marR="0" lvl="0" indent="0" defTabSz="914400" eaLnBrk="1" fontAlgn="auto" latinLnBrk="0" hangingPunct="1">
              <a:lnSpc>
                <a:spcPts val="1670"/>
              </a:lnSpc>
              <a:buClrTx/>
              <a:buSzTx/>
              <a:buNone/>
              <a:tabLst>
                <a:tab pos="304800" algn="l"/>
              </a:tabLst>
              <a:defRPr/>
            </a:pPr>
            <a:r>
              <a:rPr lang="en-US" sz="700" b="1" smtClean="0">
                <a:solidFill>
                  <a:srgbClr val="000000"/>
                </a:solidFill>
                <a:latin typeface="Times New Roman"/>
              </a:rPr>
              <a:t>	Reserve estimates contained in this presentation have been prepared by McDaniel &amp; Associates in accordance with National Instrument 51-101 - Standards of Disclosure for Oil and Gas</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Activities of the Canadian securities regulatory authorities. Certain natural gas volumes indicated in this presentation have been converted to barrels of oil equivalent (“BOE”) in the ratio</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of six thousand cubic feet of gas to one barrel of oil (6 Mcf: 1 bbl).  BOEs may be misleading, particularly if used in isolation. A BOE conversion ratio of 6 Mcf: 1 bbl is based on an energy</a:t>
            </a:r>
          </a:p>
          <a:p>
            <a:pPr marL="0" marR="0" lvl="0" indent="0" defTabSz="914400" eaLnBrk="1" fontAlgn="auto" latinLnBrk="0" hangingPunct="1">
              <a:lnSpc>
                <a:spcPts val="840"/>
              </a:lnSpc>
              <a:buClrTx/>
              <a:buSzTx/>
              <a:buNone/>
              <a:tabLst>
                <a:tab pos="304800" algn="l"/>
              </a:tabLst>
              <a:defRPr/>
            </a:pPr>
            <a:r>
              <a:rPr lang="en-US" sz="700" b="1" smtClean="0">
                <a:solidFill>
                  <a:srgbClr val="000000"/>
                </a:solidFill>
                <a:latin typeface="Times New Roman"/>
              </a:rPr>
              <a:t>	equivalency conversion method primarily applicable at the burner tip and does not represent a value equivalency at the wellhead.</a:t>
            </a:r>
          </a:p>
          <a:p>
            <a:pPr marL="0" marR="0" lvl="0" indent="0" defTabSz="914400" eaLnBrk="1" fontAlgn="auto" latinLnBrk="0" hangingPunct="1">
              <a:lnSpc>
                <a:spcPts val="1680"/>
              </a:lnSpc>
              <a:buClrTx/>
              <a:buSzTx/>
              <a:buNone/>
              <a:tabLst>
                <a:tab pos="304800" algn="l"/>
              </a:tabLst>
              <a:defRPr/>
            </a:pPr>
            <a:r>
              <a:rPr lang="en-US" sz="700" b="1" smtClean="0">
                <a:solidFill>
                  <a:srgbClr val="000000"/>
                </a:solidFill>
                <a:latin typeface="Times New Roman"/>
              </a:rPr>
              <a:t>	All information contained in this presentation, including all forward-looking statements, is expressly qualified by this cautionary statement.</a:t>
            </a:r>
            <a:endParaRPr lang="ru-RU" sz="700" b="1">
              <a:solidFill>
                <a:srgbClr val="000000"/>
              </a:solidFill>
              <a:latin typeface="Times New Roman"/>
            </a:endParaRPr>
          </a:p>
        </p:txBody>
      </p:sp>
      <p:sp>
        <p:nvSpPr>
          <p:cNvPr id="7" name="TextBox 6"/>
          <p:cNvSpPr txBox="1"/>
          <p:nvPr/>
        </p:nvSpPr>
        <p:spPr>
          <a:xfrm>
            <a:off x="161289" y="661136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8" name="TextBox 7"/>
          <p:cNvSpPr txBox="1"/>
          <p:nvPr/>
        </p:nvSpPr>
        <p:spPr>
          <a:xfrm>
            <a:off x="7161530" y="661136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9" name="Номер слайда 8"/>
          <p:cNvSpPr>
            <a:spLocks noGrp="1"/>
          </p:cNvSpPr>
          <p:nvPr>
            <p:ph type="sldNum" sz="quarter" idx="12"/>
          </p:nvPr>
        </p:nvSpPr>
        <p:spPr>
          <a:xfrm>
            <a:off x="6786578" y="6143644"/>
            <a:ext cx="2133600" cy="365125"/>
          </a:xfrm>
        </p:spPr>
        <p:txBody>
          <a:bodyPr/>
          <a:lstStyle/>
          <a:p>
            <a:fld id="{6FC88545-D303-41C0-AA29-C33C92AD3EE3}" type="slidenum">
              <a:rPr lang="ru-RU" smtClean="0"/>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myslide21">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328D.tmp"/>
          <p:cNvPicPr>
            <a:picLocks/>
          </p:cNvPicPr>
          <p:nvPr/>
        </p:nvPicPr>
        <p:blipFill>
          <a:blip r:embed="rId2" cstate="print"/>
          <a:stretch>
            <a:fillRect/>
          </a:stretch>
        </p:blipFill>
        <p:spPr>
          <a:xfrm>
            <a:off x="0" y="0"/>
            <a:ext cx="9144000" cy="533400"/>
          </a:xfrm>
          <a:prstGeom prst="rect">
            <a:avLst/>
          </a:prstGeom>
        </p:spPr>
      </p:pic>
      <p:pic>
        <p:nvPicPr>
          <p:cNvPr id="5" name="Рисунок 4" descr="ws_329D.tmp"/>
          <p:cNvPicPr>
            <a:picLocks/>
          </p:cNvPicPr>
          <p:nvPr/>
        </p:nvPicPr>
        <p:blipFill>
          <a:blip r:embed="rId3" cstate="print"/>
          <a:stretch>
            <a:fillRect/>
          </a:stretch>
        </p:blipFill>
        <p:spPr>
          <a:xfrm>
            <a:off x="2628900" y="2753360"/>
            <a:ext cx="6197600" cy="3736340"/>
          </a:xfrm>
          <a:prstGeom prst="rect">
            <a:avLst/>
          </a:prstGeom>
        </p:spPr>
      </p:pic>
      <p:pic>
        <p:nvPicPr>
          <p:cNvPr id="6" name="Рисунок 5" descr="ws_32AE.tmp"/>
          <p:cNvPicPr>
            <a:picLocks/>
          </p:cNvPicPr>
          <p:nvPr/>
        </p:nvPicPr>
        <p:blipFill>
          <a:blip r:embed="rId4" cstate="print"/>
          <a:stretch>
            <a:fillRect/>
          </a:stretch>
        </p:blipFill>
        <p:spPr>
          <a:xfrm>
            <a:off x="0" y="6512559"/>
            <a:ext cx="9144000" cy="345440"/>
          </a:xfrm>
          <a:prstGeom prst="rect">
            <a:avLst/>
          </a:prstGeom>
        </p:spPr>
      </p:pic>
      <p:sp>
        <p:nvSpPr>
          <p:cNvPr id="7" name="TextBox 6"/>
          <p:cNvSpPr txBox="1"/>
          <p:nvPr/>
        </p:nvSpPr>
        <p:spPr>
          <a:xfrm>
            <a:off x="439419" y="121457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8" name="TextBox 7"/>
          <p:cNvSpPr txBox="1"/>
          <p:nvPr/>
        </p:nvSpPr>
        <p:spPr>
          <a:xfrm>
            <a:off x="439419" y="152445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9" name="TextBox 8"/>
          <p:cNvSpPr txBox="1"/>
          <p:nvPr/>
        </p:nvSpPr>
        <p:spPr>
          <a:xfrm>
            <a:off x="439419" y="183433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10" name="TextBox 9"/>
          <p:cNvSpPr txBox="1"/>
          <p:nvPr/>
        </p:nvSpPr>
        <p:spPr>
          <a:xfrm>
            <a:off x="439419" y="214421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11" name="TextBox 10"/>
          <p:cNvSpPr txBox="1"/>
          <p:nvPr/>
        </p:nvSpPr>
        <p:spPr>
          <a:xfrm>
            <a:off x="439419" y="245409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12" name="TextBox 11"/>
          <p:cNvSpPr txBox="1"/>
          <p:nvPr/>
        </p:nvSpPr>
        <p:spPr>
          <a:xfrm>
            <a:off x="439419" y="2763977"/>
            <a:ext cx="117020" cy="256480"/>
          </a:xfrm>
          <a:prstGeom prst="rect">
            <a:avLst/>
          </a:prstGeom>
          <a:noFill/>
        </p:spPr>
        <p:txBody>
          <a:bodyPr vert="horz" wrap="none" lIns="0" tIns="0" rIns="0" bIns="0" rtlCol="0">
            <a:spAutoFit/>
          </a:bodyPr>
          <a:lstStyle/>
          <a:p>
            <a:pPr>
              <a:lnSpc>
                <a:spcPts val="1994"/>
              </a:lnSpc>
            </a:pPr>
            <a:r>
              <a:rPr lang="ru-RU" smtClean="0">
                <a:solidFill>
                  <a:srgbClr val="000000"/>
                </a:solidFill>
              </a:rPr>
              <a:t></a:t>
            </a:r>
            <a:endParaRPr lang="ru-RU">
              <a:solidFill>
                <a:srgbClr val="000000"/>
              </a:solidFill>
            </a:endParaRPr>
          </a:p>
        </p:txBody>
      </p:sp>
      <p:sp>
        <p:nvSpPr>
          <p:cNvPr id="13" name="TextBox 12"/>
          <p:cNvSpPr txBox="1"/>
          <p:nvPr/>
        </p:nvSpPr>
        <p:spPr>
          <a:xfrm>
            <a:off x="439419" y="615137"/>
            <a:ext cx="4743286" cy="2423740"/>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42900" algn="l"/>
              </a:tabLst>
              <a:defRPr/>
            </a:pPr>
            <a:r>
              <a:rPr lang="en-US" sz="3200" b="1" dirty="0" err="1" smtClean="0">
                <a:solidFill>
                  <a:srgbClr val="000000"/>
                </a:solidFill>
                <a:latin typeface="Candara"/>
              </a:rPr>
              <a:t>Baktygaryn</a:t>
            </a:r>
            <a:endParaRPr lang="en-US" sz="3200" b="1" dirty="0" smtClean="0">
              <a:solidFill>
                <a:srgbClr val="000000"/>
              </a:solidFill>
              <a:latin typeface="Candara"/>
            </a:endParaRPr>
          </a:p>
          <a:p>
            <a:pPr marL="0" marR="0" lvl="0" indent="0" defTabSz="914400" eaLnBrk="1" fontAlgn="auto" latinLnBrk="0" hangingPunct="1">
              <a:lnSpc>
                <a:spcPts val="3015"/>
              </a:lnSpc>
              <a:buClrTx/>
              <a:buSzTx/>
              <a:buNone/>
              <a:tabLst>
                <a:tab pos="342900" algn="l"/>
              </a:tabLst>
              <a:defRPr/>
            </a:pPr>
            <a:r>
              <a:rPr lang="en-US" sz="3200" b="1" dirty="0" smtClean="0">
                <a:solidFill>
                  <a:srgbClr val="000000"/>
                </a:solidFill>
                <a:latin typeface="Candara"/>
              </a:rPr>
              <a:t>	</a:t>
            </a:r>
            <a:r>
              <a:rPr lang="en-US" b="1" dirty="0" smtClean="0">
                <a:solidFill>
                  <a:srgbClr val="000000"/>
                </a:solidFill>
                <a:latin typeface="Candara"/>
              </a:rPr>
              <a:t>Extensive channel sands</a:t>
            </a:r>
          </a:p>
          <a:p>
            <a:pPr marL="0" marR="0" lvl="0" indent="0" defTabSz="914400" eaLnBrk="1" fontAlgn="auto" latinLnBrk="0" hangingPunct="1">
              <a:lnSpc>
                <a:spcPts val="2440"/>
              </a:lnSpc>
              <a:buClrTx/>
              <a:buSzTx/>
              <a:buNone/>
              <a:tabLst>
                <a:tab pos="342900" algn="l"/>
              </a:tabLst>
              <a:defRPr/>
            </a:pPr>
            <a:r>
              <a:rPr lang="en-US" b="1" dirty="0" smtClean="0">
                <a:solidFill>
                  <a:srgbClr val="000000"/>
                </a:solidFill>
                <a:latin typeface="Candara"/>
              </a:rPr>
              <a:t>	Several bright spots on 3-D seismic</a:t>
            </a:r>
          </a:p>
          <a:p>
            <a:pPr marL="0" marR="0" lvl="0" indent="0" defTabSz="914400" eaLnBrk="1" fontAlgn="auto" latinLnBrk="0" hangingPunct="1">
              <a:lnSpc>
                <a:spcPts val="2440"/>
              </a:lnSpc>
              <a:buClrTx/>
              <a:buSzTx/>
              <a:buNone/>
              <a:tabLst>
                <a:tab pos="342900" algn="l"/>
              </a:tabLst>
              <a:defRPr/>
            </a:pPr>
            <a:r>
              <a:rPr lang="en-US" b="1" dirty="0" smtClean="0">
                <a:solidFill>
                  <a:srgbClr val="000000"/>
                </a:solidFill>
                <a:latin typeface="Candara"/>
              </a:rPr>
              <a:t>	Triassic P50 case — 44 million barrels</a:t>
            </a:r>
          </a:p>
          <a:p>
            <a:pPr marL="0" marR="0" lvl="0" indent="0" defTabSz="914400" eaLnBrk="1" fontAlgn="auto" latinLnBrk="0" hangingPunct="1">
              <a:lnSpc>
                <a:spcPts val="2440"/>
              </a:lnSpc>
              <a:buClrTx/>
              <a:buSzTx/>
              <a:buNone/>
              <a:tabLst>
                <a:tab pos="342900" algn="l"/>
              </a:tabLst>
              <a:defRPr/>
            </a:pPr>
            <a:r>
              <a:rPr lang="en-US" b="1" dirty="0" smtClean="0">
                <a:solidFill>
                  <a:srgbClr val="000000"/>
                </a:solidFill>
                <a:latin typeface="Candara"/>
              </a:rPr>
              <a:t>	Triassic P10 case — 129 million barrels</a:t>
            </a:r>
          </a:p>
          <a:p>
            <a:pPr marL="0" marR="0" lvl="0" indent="0" defTabSz="914400" eaLnBrk="1" fontAlgn="auto" latinLnBrk="0" hangingPunct="1">
              <a:lnSpc>
                <a:spcPts val="2440"/>
              </a:lnSpc>
              <a:buClrTx/>
              <a:buSzTx/>
              <a:buNone/>
              <a:tabLst>
                <a:tab pos="342900" algn="l"/>
              </a:tabLst>
              <a:defRPr/>
            </a:pPr>
            <a:r>
              <a:rPr lang="en-US" b="1" dirty="0" smtClean="0">
                <a:solidFill>
                  <a:srgbClr val="000000"/>
                </a:solidFill>
                <a:latin typeface="Candara"/>
              </a:rPr>
              <a:t>	Carboniferous P50 case — 30 million barrels</a:t>
            </a:r>
          </a:p>
          <a:p>
            <a:pPr marL="0" marR="0" lvl="0" indent="0" defTabSz="914400" eaLnBrk="1" fontAlgn="auto" latinLnBrk="0" hangingPunct="1">
              <a:lnSpc>
                <a:spcPts val="2440"/>
              </a:lnSpc>
              <a:buClrTx/>
              <a:buSzTx/>
              <a:buNone/>
              <a:tabLst>
                <a:tab pos="342900" algn="l"/>
              </a:tabLst>
              <a:defRPr/>
            </a:pPr>
            <a:r>
              <a:rPr lang="en-US" b="1" dirty="0" smtClean="0">
                <a:solidFill>
                  <a:srgbClr val="000000"/>
                </a:solidFill>
                <a:latin typeface="Candara"/>
              </a:rPr>
              <a:t>	Carboniferous P10 case — 100 million barrels</a:t>
            </a:r>
            <a:endParaRPr lang="ru-RU" b="1" dirty="0">
              <a:solidFill>
                <a:srgbClr val="000000"/>
              </a:solidFill>
              <a:latin typeface="Candara"/>
            </a:endParaRPr>
          </a:p>
        </p:txBody>
      </p:sp>
      <p:sp>
        <p:nvSpPr>
          <p:cNvPr id="14" name="TextBox 13"/>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5" name="TextBox 14"/>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16" name="Номер слайда 15"/>
          <p:cNvSpPr>
            <a:spLocks noGrp="1"/>
          </p:cNvSpPr>
          <p:nvPr>
            <p:ph type="sldNum" sz="quarter" idx="12"/>
          </p:nvPr>
        </p:nvSpPr>
        <p:spPr>
          <a:xfrm>
            <a:off x="6786578" y="6143644"/>
            <a:ext cx="2133600" cy="365125"/>
          </a:xfrm>
        </p:spPr>
        <p:txBody>
          <a:bodyPr/>
          <a:lstStyle/>
          <a:p>
            <a:fld id="{6FC88545-D303-41C0-AA29-C33C92AD3EE3}" type="slidenum">
              <a:rPr lang="ru-RU" smtClean="0"/>
              <a:pPr/>
              <a:t>20</a:t>
            </a:fld>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myslide19">
    <p:spTree>
      <p:nvGrpSpPr>
        <p:cNvPr id="1" name=""/>
        <p:cNvGrpSpPr/>
        <p:nvPr/>
      </p:nvGrpSpPr>
      <p:grpSpPr>
        <a:xfrm>
          <a:off x="0" y="0"/>
          <a:ext cx="0" cy="0"/>
          <a:chOff x="0" y="0"/>
          <a:chExt cx="0" cy="0"/>
        </a:xfrm>
      </p:grpSpPr>
      <p:pic>
        <p:nvPicPr>
          <p:cNvPr id="14" name="Рисунок 13" descr="CEK NAV 12 31 10 as at September 30 2011.jpg"/>
          <p:cNvPicPr>
            <a:picLocks noChangeAspect="1"/>
          </p:cNvPicPr>
          <p:nvPr/>
        </p:nvPicPr>
        <p:blipFill>
          <a:blip r:embed="rId2" cstate="print"/>
          <a:stretch>
            <a:fillRect/>
          </a:stretch>
        </p:blipFill>
        <p:spPr>
          <a:xfrm>
            <a:off x="1547664" y="620688"/>
            <a:ext cx="5472608" cy="5812580"/>
          </a:xfrm>
          <a:prstGeom prst="rect">
            <a:avLst/>
          </a:prstGeom>
        </p:spPr>
      </p:pic>
      <p:pic>
        <p:nvPicPr>
          <p:cNvPr id="4" name="Рисунок 3" descr="ws_29B1.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29D2.tmp"/>
          <p:cNvPicPr>
            <a:picLocks/>
          </p:cNvPicPr>
          <p:nvPr/>
        </p:nvPicPr>
        <p:blipFill>
          <a:blip r:embed="rId4" cstate="print"/>
          <a:stretch>
            <a:fillRect/>
          </a:stretch>
        </p:blipFill>
        <p:spPr>
          <a:xfrm>
            <a:off x="0" y="6512559"/>
            <a:ext cx="9144000" cy="345440"/>
          </a:xfrm>
          <a:prstGeom prst="rect">
            <a:avLst/>
          </a:prstGeom>
        </p:spPr>
      </p:pic>
      <p:sp>
        <p:nvSpPr>
          <p:cNvPr id="7" name="TextBox 6"/>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8" name="TextBox 7"/>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9" name="Кольцо 8"/>
          <p:cNvSpPr/>
          <p:nvPr/>
        </p:nvSpPr>
        <p:spPr>
          <a:xfrm>
            <a:off x="5724128" y="5949280"/>
            <a:ext cx="1224136" cy="571504"/>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0" name="Кольцо 9"/>
          <p:cNvSpPr/>
          <p:nvPr/>
        </p:nvSpPr>
        <p:spPr>
          <a:xfrm>
            <a:off x="1403648" y="5949280"/>
            <a:ext cx="1800200" cy="576064"/>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1" name="Прямоугольник 7"/>
          <p:cNvSpPr>
            <a:spLocks noChangeArrowheads="1"/>
          </p:cNvSpPr>
          <p:nvPr/>
        </p:nvSpPr>
        <p:spPr bwMode="auto">
          <a:xfrm>
            <a:off x="6948264" y="6021288"/>
            <a:ext cx="2071702" cy="261610"/>
          </a:xfrm>
          <a:prstGeom prst="rect">
            <a:avLst/>
          </a:prstGeom>
          <a:noFill/>
          <a:ln w="9525">
            <a:noFill/>
            <a:miter lim="800000"/>
            <a:headEnd/>
            <a:tailEnd/>
          </a:ln>
        </p:spPr>
        <p:txBody>
          <a:bodyPr wrap="square">
            <a:spAutoFit/>
          </a:bodyPr>
          <a:lstStyle/>
          <a:p>
            <a:pPr marL="342900" indent="-342900"/>
            <a:r>
              <a:rPr lang="en-US" sz="1100" b="1" dirty="0" smtClean="0">
                <a:solidFill>
                  <a:srgbClr val="D20000"/>
                </a:solidFill>
              </a:rPr>
              <a:t>V’s </a:t>
            </a:r>
            <a:r>
              <a:rPr lang="en-US" sz="1100" b="1" dirty="0" err="1" smtClean="0">
                <a:solidFill>
                  <a:srgbClr val="D20000"/>
                </a:solidFill>
              </a:rPr>
              <a:t>Todays</a:t>
            </a:r>
            <a:r>
              <a:rPr lang="en-US" sz="1100" b="1" dirty="0" smtClean="0">
                <a:solidFill>
                  <a:srgbClr val="D20000"/>
                </a:solidFill>
              </a:rPr>
              <a:t> m/</a:t>
            </a:r>
            <a:r>
              <a:rPr lang="en-US" sz="1100" b="1" dirty="0" err="1" smtClean="0">
                <a:solidFill>
                  <a:srgbClr val="D20000"/>
                </a:solidFill>
              </a:rPr>
              <a:t>kt</a:t>
            </a:r>
            <a:r>
              <a:rPr lang="en-US" sz="1100" b="1" dirty="0" smtClean="0">
                <a:solidFill>
                  <a:srgbClr val="D20000"/>
                </a:solidFill>
              </a:rPr>
              <a:t> price </a:t>
            </a:r>
            <a:r>
              <a:rPr lang="en-US" sz="1100" b="1" dirty="0" err="1" smtClean="0">
                <a:solidFill>
                  <a:srgbClr val="D20000"/>
                </a:solidFill>
              </a:rPr>
              <a:t>Cd</a:t>
            </a:r>
            <a:r>
              <a:rPr lang="en-US" sz="1100" b="1" dirty="0" smtClean="0">
                <a:solidFill>
                  <a:srgbClr val="D20000"/>
                </a:solidFill>
              </a:rPr>
              <a:t>$ 0.23 </a:t>
            </a:r>
            <a:endParaRPr lang="ru-RU" sz="1100" b="1" dirty="0">
              <a:solidFill>
                <a:srgbClr val="D20000"/>
              </a:solidFill>
            </a:endParaRPr>
          </a:p>
        </p:txBody>
      </p:sp>
      <p:sp>
        <p:nvSpPr>
          <p:cNvPr id="12" name="Номер слайда 11"/>
          <p:cNvSpPr>
            <a:spLocks noGrp="1"/>
          </p:cNvSpPr>
          <p:nvPr>
            <p:ph type="sldNum" sz="quarter" idx="12"/>
          </p:nvPr>
        </p:nvSpPr>
        <p:spPr>
          <a:xfrm>
            <a:off x="6786578" y="6143644"/>
            <a:ext cx="2133600" cy="365125"/>
          </a:xfrm>
        </p:spPr>
        <p:txBody>
          <a:bodyPr/>
          <a:lstStyle/>
          <a:p>
            <a:fld id="{6FC88545-D303-41C0-AA29-C33C92AD3EE3}" type="slidenum">
              <a:rPr lang="ru-RU" smtClean="0"/>
              <a:pPr/>
              <a:t>21</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myslide18">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2615.tmp"/>
          <p:cNvPicPr>
            <a:picLocks/>
          </p:cNvPicPr>
          <p:nvPr/>
        </p:nvPicPr>
        <p:blipFill>
          <a:blip r:embed="rId2" cstate="print"/>
          <a:stretch>
            <a:fillRect/>
          </a:stretch>
        </p:blipFill>
        <p:spPr>
          <a:xfrm>
            <a:off x="0" y="0"/>
            <a:ext cx="9144000" cy="533400"/>
          </a:xfrm>
          <a:prstGeom prst="rect">
            <a:avLst/>
          </a:prstGeom>
        </p:spPr>
      </p:pic>
      <p:pic>
        <p:nvPicPr>
          <p:cNvPr id="5" name="Рисунок 4" descr="ws_2626.tmp"/>
          <p:cNvPicPr>
            <a:picLocks/>
          </p:cNvPicPr>
          <p:nvPr/>
        </p:nvPicPr>
        <p:blipFill>
          <a:blip r:embed="rId3" cstate="print"/>
          <a:stretch>
            <a:fillRect/>
          </a:stretch>
        </p:blipFill>
        <p:spPr>
          <a:xfrm>
            <a:off x="1041400" y="2141220"/>
            <a:ext cx="7073900" cy="2900679"/>
          </a:xfrm>
          <a:prstGeom prst="rect">
            <a:avLst/>
          </a:prstGeom>
        </p:spPr>
      </p:pic>
      <p:pic>
        <p:nvPicPr>
          <p:cNvPr id="6" name="Рисунок 5" descr="ws_2636.tmp"/>
          <p:cNvPicPr>
            <a:picLocks/>
          </p:cNvPicPr>
          <p:nvPr/>
        </p:nvPicPr>
        <p:blipFill>
          <a:blip r:embed="rId4" cstate="print"/>
          <a:stretch>
            <a:fillRect/>
          </a:stretch>
        </p:blipFill>
        <p:spPr>
          <a:xfrm>
            <a:off x="0" y="6512559"/>
            <a:ext cx="9144000" cy="345440"/>
          </a:xfrm>
          <a:prstGeom prst="rect">
            <a:avLst/>
          </a:prstGeom>
        </p:spPr>
      </p:pic>
      <p:sp>
        <p:nvSpPr>
          <p:cNvPr id="7" name="TextBox 6"/>
          <p:cNvSpPr txBox="1"/>
          <p:nvPr/>
        </p:nvSpPr>
        <p:spPr>
          <a:xfrm>
            <a:off x="623569" y="1109167"/>
            <a:ext cx="5825313" cy="483466"/>
          </a:xfrm>
          <a:prstGeom prst="rect">
            <a:avLst/>
          </a:prstGeom>
          <a:noFill/>
        </p:spPr>
        <p:txBody>
          <a:bodyPr vert="horz" wrap="none" lIns="0" tIns="0" rIns="0" bIns="0" rtlCol="0">
            <a:spAutoFit/>
          </a:bodyPr>
          <a:lstStyle/>
          <a:p>
            <a:pPr>
              <a:lnSpc>
                <a:spcPts val="3904"/>
              </a:lnSpc>
            </a:pPr>
            <a:r>
              <a:rPr lang="en-US" sz="3200" b="1" dirty="0" smtClean="0">
                <a:solidFill>
                  <a:srgbClr val="000000"/>
                </a:solidFill>
                <a:latin typeface="Candara"/>
              </a:rPr>
              <a:t>Caspian Share Price History (2 yr)</a:t>
            </a:r>
            <a:endParaRPr lang="ru-RU" sz="3200" b="1" dirty="0">
              <a:solidFill>
                <a:srgbClr val="000000"/>
              </a:solidFill>
              <a:latin typeface="Candara"/>
            </a:endParaRPr>
          </a:p>
        </p:txBody>
      </p:sp>
      <p:sp>
        <p:nvSpPr>
          <p:cNvPr id="8" name="TextBox 7"/>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9" name="TextBox 8"/>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10" name="Кольцо 9"/>
          <p:cNvSpPr/>
          <p:nvPr/>
        </p:nvSpPr>
        <p:spPr>
          <a:xfrm>
            <a:off x="2357422" y="2643182"/>
            <a:ext cx="928694" cy="571504"/>
          </a:xfrm>
          <a:prstGeom prst="donut">
            <a:avLst>
              <a:gd name="adj" fmla="val 1274"/>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1" name="Стрелка влево 10"/>
          <p:cNvSpPr/>
          <p:nvPr/>
        </p:nvSpPr>
        <p:spPr>
          <a:xfrm rot="8270479">
            <a:off x="2784861" y="2265484"/>
            <a:ext cx="830323" cy="103639"/>
          </a:xfrm>
          <a:prstGeom prst="leftArrow">
            <a:avLst>
              <a:gd name="adj1" fmla="val 18257"/>
              <a:gd name="adj2" fmla="val 309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7"/>
          <p:cNvSpPr>
            <a:spLocks noChangeArrowheads="1"/>
          </p:cNvSpPr>
          <p:nvPr/>
        </p:nvSpPr>
        <p:spPr bwMode="auto">
          <a:xfrm>
            <a:off x="3500430" y="1643050"/>
            <a:ext cx="2286016" cy="584775"/>
          </a:xfrm>
          <a:prstGeom prst="rect">
            <a:avLst/>
          </a:prstGeom>
          <a:noFill/>
          <a:ln w="9525">
            <a:noFill/>
            <a:miter lim="800000"/>
            <a:headEnd/>
            <a:tailEnd/>
          </a:ln>
        </p:spPr>
        <p:txBody>
          <a:bodyPr wrap="square">
            <a:spAutoFit/>
          </a:bodyPr>
          <a:lstStyle/>
          <a:p>
            <a:pPr marL="342900" indent="-342900"/>
            <a:r>
              <a:rPr lang="en-US" sz="1600" b="1" dirty="0" smtClean="0"/>
              <a:t>APC  - Asia Sixth</a:t>
            </a:r>
          </a:p>
          <a:p>
            <a:pPr marL="342900" indent="-342900"/>
            <a:r>
              <a:rPr lang="en-US" sz="1600" b="1" dirty="0" smtClean="0"/>
              <a:t>Deal first announced</a:t>
            </a:r>
            <a:endParaRPr lang="ru-RU" sz="1600" b="1" dirty="0"/>
          </a:p>
        </p:txBody>
      </p:sp>
      <p:sp>
        <p:nvSpPr>
          <p:cNvPr id="14" name="Прямоугольник 7"/>
          <p:cNvSpPr>
            <a:spLocks noChangeArrowheads="1"/>
          </p:cNvSpPr>
          <p:nvPr/>
        </p:nvSpPr>
        <p:spPr bwMode="auto">
          <a:xfrm>
            <a:off x="285720" y="5429264"/>
            <a:ext cx="7643866" cy="707886"/>
          </a:xfrm>
          <a:prstGeom prst="rect">
            <a:avLst/>
          </a:prstGeom>
          <a:noFill/>
          <a:ln w="9525">
            <a:noFill/>
            <a:miter lim="800000"/>
            <a:headEnd/>
            <a:tailEnd/>
          </a:ln>
        </p:spPr>
        <p:txBody>
          <a:bodyPr wrap="square">
            <a:spAutoFit/>
          </a:bodyPr>
          <a:lstStyle/>
          <a:p>
            <a:pPr marL="342900" indent="-342900"/>
            <a:r>
              <a:rPr lang="en-US" sz="1600" b="1" dirty="0" smtClean="0"/>
              <a:t>Shares outstanding  ( 30 Sept.) : 217.</a:t>
            </a:r>
            <a:r>
              <a:rPr lang="en-US" sz="1200" b="1" dirty="0" smtClean="0"/>
              <a:t>25</a:t>
            </a:r>
            <a:r>
              <a:rPr lang="en-US" sz="1600" b="1" dirty="0" smtClean="0"/>
              <a:t> million</a:t>
            </a:r>
          </a:p>
          <a:p>
            <a:pPr marL="342900" indent="-342900"/>
            <a:endParaRPr lang="en-US" sz="800" b="1" dirty="0" smtClean="0"/>
          </a:p>
          <a:p>
            <a:pPr marL="342900" indent="-342900"/>
            <a:r>
              <a:rPr lang="en-US" sz="1600" b="1" dirty="0" smtClean="0"/>
              <a:t>Recent Share Price Cad$ 0.23 cents</a:t>
            </a:r>
            <a:endParaRPr lang="ru-RU" sz="1600" b="1" dirty="0"/>
          </a:p>
        </p:txBody>
      </p:sp>
      <p:sp>
        <p:nvSpPr>
          <p:cNvPr id="15" name="Номер слайда 14"/>
          <p:cNvSpPr>
            <a:spLocks noGrp="1"/>
          </p:cNvSpPr>
          <p:nvPr>
            <p:ph type="sldNum" sz="quarter" idx="12"/>
          </p:nvPr>
        </p:nvSpPr>
        <p:spPr>
          <a:xfrm>
            <a:off x="6786578" y="6143644"/>
            <a:ext cx="2133600" cy="365125"/>
          </a:xfrm>
        </p:spPr>
        <p:txBody>
          <a:bodyPr/>
          <a:lstStyle/>
          <a:p>
            <a:fld id="{6FC88545-D303-41C0-AA29-C33C92AD3EE3}" type="slidenum">
              <a:rPr lang="ru-RU" smtClean="0"/>
              <a:pPr/>
              <a:t>22</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myslide17">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1"/>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ws_1FCB.tmp"/>
          <p:cNvPicPr>
            <a:picLocks/>
          </p:cNvPicPr>
          <p:nvPr/>
        </p:nvPicPr>
        <p:blipFill>
          <a:blip r:embed="rId2" cstate="print"/>
          <a:stretch>
            <a:fillRect/>
          </a:stretch>
        </p:blipFill>
        <p:spPr>
          <a:xfrm>
            <a:off x="0" y="0"/>
            <a:ext cx="9144000" cy="533400"/>
          </a:xfrm>
          <a:prstGeom prst="rect">
            <a:avLst/>
          </a:prstGeom>
        </p:spPr>
      </p:pic>
      <p:pic>
        <p:nvPicPr>
          <p:cNvPr id="5" name="Рисунок 4" descr="ws_1FDC.tmp"/>
          <p:cNvPicPr>
            <a:picLocks/>
          </p:cNvPicPr>
          <p:nvPr/>
        </p:nvPicPr>
        <p:blipFill>
          <a:blip r:embed="rId3" cstate="print"/>
          <a:stretch>
            <a:fillRect/>
          </a:stretch>
        </p:blipFill>
        <p:spPr>
          <a:xfrm>
            <a:off x="3573779" y="1648460"/>
            <a:ext cx="4973320" cy="3647440"/>
          </a:xfrm>
          <a:prstGeom prst="rect">
            <a:avLst/>
          </a:prstGeom>
        </p:spPr>
      </p:pic>
      <p:pic>
        <p:nvPicPr>
          <p:cNvPr id="6" name="Рисунок 5" descr="ws_1FED.tmp"/>
          <p:cNvPicPr>
            <a:picLocks/>
          </p:cNvPicPr>
          <p:nvPr/>
        </p:nvPicPr>
        <p:blipFill>
          <a:blip r:embed="rId4" cstate="print"/>
          <a:stretch>
            <a:fillRect/>
          </a:stretch>
        </p:blipFill>
        <p:spPr>
          <a:xfrm>
            <a:off x="0" y="6512559"/>
            <a:ext cx="9144000" cy="345440"/>
          </a:xfrm>
          <a:prstGeom prst="rect">
            <a:avLst/>
          </a:prstGeom>
        </p:spPr>
      </p:pic>
      <p:sp>
        <p:nvSpPr>
          <p:cNvPr id="11" name="TextBox 10"/>
          <p:cNvSpPr txBox="1"/>
          <p:nvPr/>
        </p:nvSpPr>
        <p:spPr>
          <a:xfrm>
            <a:off x="428596" y="714356"/>
            <a:ext cx="2252220" cy="1000274"/>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30200" algn="l"/>
                <a:tab pos="508000" algn="l"/>
                <a:tab pos="736600" algn="l"/>
              </a:tabLst>
              <a:defRPr/>
            </a:pPr>
            <a:r>
              <a:rPr lang="en-US" sz="3200" b="1" dirty="0" smtClean="0">
                <a:solidFill>
                  <a:srgbClr val="000000"/>
                </a:solidFill>
                <a:latin typeface="Candara"/>
              </a:rPr>
              <a:t>Why Caspian</a:t>
            </a:r>
          </a:p>
          <a:p>
            <a:pPr marL="0" marR="0" lvl="0" indent="0" defTabSz="914400" eaLnBrk="1" fontAlgn="auto" latinLnBrk="0" hangingPunct="1">
              <a:lnSpc>
                <a:spcPts val="3904"/>
              </a:lnSpc>
              <a:buClrTx/>
              <a:buSzTx/>
              <a:buNone/>
              <a:tabLst>
                <a:tab pos="330200" algn="l"/>
                <a:tab pos="508000" algn="l"/>
                <a:tab pos="736600" algn="l"/>
              </a:tabLst>
              <a:defRPr/>
            </a:pPr>
            <a:r>
              <a:rPr lang="en-US" sz="100" b="1" u="sng" dirty="0" smtClean="0">
                <a:solidFill>
                  <a:srgbClr val="000000"/>
                </a:solidFill>
                <a:latin typeface="Candara"/>
              </a:rPr>
              <a:t>       </a:t>
            </a:r>
            <a:endParaRPr lang="ru-RU" b="1" dirty="0">
              <a:solidFill>
                <a:srgbClr val="000000"/>
              </a:solidFill>
              <a:latin typeface="Candara"/>
            </a:endParaRPr>
          </a:p>
        </p:txBody>
      </p:sp>
      <p:sp>
        <p:nvSpPr>
          <p:cNvPr id="12" name="TextBox 11"/>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3" name="TextBox 12"/>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cxnSp>
        <p:nvCxnSpPr>
          <p:cNvPr id="15" name="Прямая соединительная линия 14"/>
          <p:cNvCxnSpPr/>
          <p:nvPr/>
        </p:nvCxnSpPr>
        <p:spPr>
          <a:xfrm>
            <a:off x="428596" y="1214422"/>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28596" y="1285860"/>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Прямоугольник 7"/>
          <p:cNvSpPr>
            <a:spLocks noChangeArrowheads="1"/>
          </p:cNvSpPr>
          <p:nvPr/>
        </p:nvSpPr>
        <p:spPr bwMode="auto">
          <a:xfrm>
            <a:off x="0" y="1571612"/>
            <a:ext cx="3563888" cy="4801314"/>
          </a:xfrm>
          <a:prstGeom prst="rect">
            <a:avLst/>
          </a:prstGeom>
          <a:noFill/>
          <a:ln w="9525">
            <a:noFill/>
            <a:miter lim="800000"/>
            <a:headEnd/>
            <a:tailEnd/>
          </a:ln>
        </p:spPr>
        <p:txBody>
          <a:bodyPr wrap="square">
            <a:spAutoFit/>
          </a:bodyPr>
          <a:lstStyle/>
          <a:p>
            <a:pPr marL="342900" indent="-342900">
              <a:buFontTx/>
              <a:buChar char="-"/>
            </a:pPr>
            <a:r>
              <a:rPr lang="en-US" b="1" dirty="0" smtClean="0"/>
              <a:t>New Management, </a:t>
            </a:r>
          </a:p>
          <a:p>
            <a:pPr marL="342900" indent="-342900"/>
            <a:r>
              <a:rPr lang="en-US" b="1" dirty="0" smtClean="0"/>
              <a:t>	New Direction</a:t>
            </a:r>
          </a:p>
          <a:p>
            <a:pPr marL="342900" indent="-342900">
              <a:buFontTx/>
              <a:buChar char="-"/>
            </a:pPr>
            <a:endParaRPr lang="en-US" b="1" dirty="0" smtClean="0"/>
          </a:p>
          <a:p>
            <a:pPr marL="342900" indent="-342900">
              <a:buFontTx/>
              <a:buChar char="-"/>
            </a:pPr>
            <a:r>
              <a:rPr lang="en-US" b="1" dirty="0" smtClean="0"/>
              <a:t>Caspian Carried for $80ml of </a:t>
            </a:r>
            <a:r>
              <a:rPr lang="en-US" b="1" dirty="0" err="1" smtClean="0"/>
              <a:t>capex</a:t>
            </a:r>
            <a:endParaRPr lang="en-US" b="1" dirty="0" smtClean="0"/>
          </a:p>
          <a:p>
            <a:pPr marL="342900" indent="-342900">
              <a:buFontTx/>
              <a:buChar char="-"/>
            </a:pPr>
            <a:endParaRPr lang="en-US" b="1" dirty="0" smtClean="0"/>
          </a:p>
          <a:p>
            <a:pPr marL="342900" indent="-342900">
              <a:buFontTx/>
              <a:buChar char="-"/>
            </a:pPr>
            <a:r>
              <a:rPr lang="en-US" b="1" dirty="0" smtClean="0"/>
              <a:t>Established Production</a:t>
            </a:r>
          </a:p>
          <a:p>
            <a:pPr marL="342900" indent="-342900"/>
            <a:endParaRPr lang="en-US" b="1" dirty="0" smtClean="0"/>
          </a:p>
          <a:p>
            <a:pPr marL="342900" indent="-342900">
              <a:buFontTx/>
              <a:buChar char="-"/>
            </a:pPr>
            <a:r>
              <a:rPr lang="en-US" b="1" dirty="0" smtClean="0"/>
              <a:t>Well 308, Operational Transformation </a:t>
            </a:r>
            <a:r>
              <a:rPr lang="en-US" sz="1600" b="1" i="1" dirty="0" smtClean="0"/>
              <a:t>“Looking Good”</a:t>
            </a:r>
          </a:p>
          <a:p>
            <a:pPr marL="342900" indent="-342900">
              <a:buFontTx/>
              <a:buChar char="-"/>
            </a:pPr>
            <a:endParaRPr lang="en-US" b="1" dirty="0" smtClean="0"/>
          </a:p>
          <a:p>
            <a:pPr marL="342900" indent="-342900">
              <a:buFontTx/>
              <a:buChar char="-"/>
            </a:pPr>
            <a:r>
              <a:rPr lang="en-US" b="1" dirty="0" smtClean="0"/>
              <a:t>“North Block” Exploration Potential</a:t>
            </a:r>
          </a:p>
          <a:p>
            <a:pPr marL="342900" indent="-342900">
              <a:buFontTx/>
              <a:buChar char="-"/>
            </a:pPr>
            <a:endParaRPr lang="en-US" b="1" dirty="0" smtClean="0"/>
          </a:p>
          <a:p>
            <a:pPr marL="342900" indent="-342900">
              <a:buFontTx/>
              <a:buChar char="-"/>
            </a:pPr>
            <a:r>
              <a:rPr lang="en-US" b="1" dirty="0" smtClean="0"/>
              <a:t>Well 316, A New Discovery??</a:t>
            </a:r>
          </a:p>
          <a:p>
            <a:pPr marL="342900" indent="-342900"/>
            <a:endParaRPr lang="en-US" b="1" dirty="0" smtClean="0"/>
          </a:p>
          <a:p>
            <a:pPr marL="342900" indent="-342900">
              <a:buFontTx/>
              <a:buChar char="-"/>
            </a:pPr>
            <a:r>
              <a:rPr lang="en-US" b="1" dirty="0" smtClean="0"/>
              <a:t>Share price undervalued</a:t>
            </a:r>
            <a:endParaRPr lang="ru-RU" b="1" dirty="0"/>
          </a:p>
        </p:txBody>
      </p:sp>
      <p:sp>
        <p:nvSpPr>
          <p:cNvPr id="14" name="Номер слайда 13"/>
          <p:cNvSpPr>
            <a:spLocks noGrp="1"/>
          </p:cNvSpPr>
          <p:nvPr>
            <p:ph type="sldNum" sz="quarter" idx="12"/>
          </p:nvPr>
        </p:nvSpPr>
        <p:spPr>
          <a:xfrm>
            <a:off x="6786578" y="6143644"/>
            <a:ext cx="2133600" cy="365125"/>
          </a:xfrm>
        </p:spPr>
        <p:txBody>
          <a:bodyPr/>
          <a:lstStyle/>
          <a:p>
            <a:fld id="{6FC88545-D303-41C0-AA29-C33C92AD3EE3}" type="slidenum">
              <a:rPr lang="ru-RU" smtClean="0"/>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s_1BC3.tmp"/>
          <p:cNvPicPr>
            <a:picLocks/>
          </p:cNvPicPr>
          <p:nvPr/>
        </p:nvPicPr>
        <p:blipFill>
          <a:blip r:embed="rId2" cstate="print"/>
          <a:stretch>
            <a:fillRect/>
          </a:stretch>
        </p:blipFill>
        <p:spPr>
          <a:xfrm>
            <a:off x="0" y="0"/>
            <a:ext cx="9144000" cy="533400"/>
          </a:xfrm>
          <a:prstGeom prst="rect">
            <a:avLst/>
          </a:prstGeom>
        </p:spPr>
      </p:pic>
      <p:grpSp>
        <p:nvGrpSpPr>
          <p:cNvPr id="53" name="Группа 52"/>
          <p:cNvGrpSpPr/>
          <p:nvPr/>
        </p:nvGrpSpPr>
        <p:grpSpPr>
          <a:xfrm>
            <a:off x="107504" y="2643182"/>
            <a:ext cx="8465024" cy="3789370"/>
            <a:chOff x="107504" y="2916686"/>
            <a:chExt cx="8465024" cy="3789370"/>
          </a:xfrm>
        </p:grpSpPr>
        <p:grpSp>
          <p:nvGrpSpPr>
            <p:cNvPr id="51" name="Группа 50"/>
            <p:cNvGrpSpPr/>
            <p:nvPr/>
          </p:nvGrpSpPr>
          <p:grpSpPr>
            <a:xfrm>
              <a:off x="714348" y="2916686"/>
              <a:ext cx="7858180" cy="3789370"/>
              <a:chOff x="714348" y="2916686"/>
              <a:chExt cx="7858180" cy="3789370"/>
            </a:xfrm>
          </p:grpSpPr>
          <p:pic>
            <p:nvPicPr>
              <p:cNvPr id="3" name="Рисунок 2" descr="ws_FAD6.tmp"/>
              <p:cNvPicPr>
                <a:picLocks/>
              </p:cNvPicPr>
              <p:nvPr/>
            </p:nvPicPr>
            <p:blipFill>
              <a:blip r:embed="rId3" cstate="print"/>
              <a:stretch>
                <a:fillRect/>
              </a:stretch>
            </p:blipFill>
            <p:spPr>
              <a:xfrm>
                <a:off x="714348" y="2916686"/>
                <a:ext cx="7858180" cy="3789370"/>
              </a:xfrm>
              <a:prstGeom prst="rect">
                <a:avLst/>
              </a:prstGeom>
            </p:spPr>
          </p:pic>
          <p:cxnSp>
            <p:nvCxnSpPr>
              <p:cNvPr id="9" name="Прямая соединительная линия 8"/>
              <p:cNvCxnSpPr>
                <a:stCxn id="4" idx="4"/>
              </p:cNvCxnSpPr>
              <p:nvPr/>
            </p:nvCxnSpPr>
            <p:spPr>
              <a:xfrm rot="16200000" flipH="1">
                <a:off x="7285215" y="5499272"/>
                <a:ext cx="382911" cy="19145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5" idx="1"/>
                <a:endCxn id="25" idx="3"/>
              </p:cNvCxnSpPr>
              <p:nvPr/>
            </p:nvCxnSpPr>
            <p:spPr>
              <a:xfrm rot="5400000" flipH="1" flipV="1">
                <a:off x="7345223" y="5416405"/>
                <a:ext cx="610613" cy="1428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Овал 3"/>
              <p:cNvSpPr/>
              <p:nvPr/>
            </p:nvSpPr>
            <p:spPr>
              <a:xfrm>
                <a:off x="7358082" y="535782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7572396" y="578645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p:cNvCxnSpPr>
                <a:stCxn id="25" idx="1"/>
                <a:endCxn id="31" idx="7"/>
              </p:cNvCxnSpPr>
              <p:nvPr/>
            </p:nvCxnSpPr>
            <p:spPr>
              <a:xfrm rot="16200000" flipH="1" flipV="1">
                <a:off x="6702281" y="4201958"/>
                <a:ext cx="71438" cy="19679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7715272" y="514351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a:stCxn id="31" idx="1"/>
                <a:endCxn id="57" idx="3"/>
              </p:cNvCxnSpPr>
              <p:nvPr/>
            </p:nvCxnSpPr>
            <p:spPr>
              <a:xfrm flipH="1" flipV="1">
                <a:off x="1266327" y="4677632"/>
                <a:ext cx="4455376" cy="5440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5715008" y="521495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8" name="TextBox 37"/>
            <p:cNvSpPr txBox="1"/>
            <p:nvPr/>
          </p:nvSpPr>
          <p:spPr>
            <a:xfrm>
              <a:off x="107504" y="3702504"/>
              <a:ext cx="596638" cy="400110"/>
            </a:xfrm>
            <a:prstGeom prst="rect">
              <a:avLst/>
            </a:prstGeom>
            <a:noFill/>
          </p:spPr>
          <p:txBody>
            <a:bodyPr wrap="none" rtlCol="0">
              <a:spAutoFit/>
            </a:bodyPr>
            <a:lstStyle/>
            <a:p>
              <a:r>
                <a:rPr lang="en-US" sz="1000" b="1" dirty="0" smtClean="0">
                  <a:latin typeface="Candara" pitchFamily="34" charset="0"/>
                </a:rPr>
                <a:t>Samara</a:t>
              </a:r>
            </a:p>
            <a:p>
              <a:r>
                <a:rPr lang="en-US" sz="1000" b="1" dirty="0" smtClean="0">
                  <a:latin typeface="Candara" pitchFamily="34" charset="0"/>
                </a:rPr>
                <a:t>Russia</a:t>
              </a:r>
              <a:endParaRPr lang="ru-RU" sz="1000" b="1" dirty="0">
                <a:latin typeface="Candara" pitchFamily="34" charset="0"/>
              </a:endParaRPr>
            </a:p>
          </p:txBody>
        </p:sp>
      </p:grpSp>
      <p:sp>
        <p:nvSpPr>
          <p:cNvPr id="49" name="TextBox 48"/>
          <p:cNvSpPr txBox="1"/>
          <p:nvPr/>
        </p:nvSpPr>
        <p:spPr>
          <a:xfrm>
            <a:off x="357158" y="714356"/>
            <a:ext cx="4130939" cy="2167260"/>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30200" algn="l"/>
              </a:tabLst>
              <a:defRPr/>
            </a:pPr>
            <a:r>
              <a:rPr lang="en-US" sz="3200" b="1" dirty="0" smtClean="0">
                <a:solidFill>
                  <a:srgbClr val="000000"/>
                </a:solidFill>
                <a:latin typeface="Candara"/>
              </a:rPr>
              <a:t>Connections to Market</a:t>
            </a:r>
          </a:p>
          <a:p>
            <a:pPr marL="0" marR="0" lvl="0" indent="0" defTabSz="914400" eaLnBrk="1" fontAlgn="auto" latinLnBrk="0" hangingPunct="1">
              <a:lnSpc>
                <a:spcPts val="2605"/>
              </a:lnSpc>
              <a:buClrTx/>
              <a:buSzTx/>
              <a:buNone/>
              <a:tabLst>
                <a:tab pos="330200" algn="l"/>
              </a:tabLst>
              <a:defRPr/>
            </a:pPr>
            <a:r>
              <a:rPr lang="en-US" b="1" dirty="0" smtClean="0">
                <a:solidFill>
                  <a:srgbClr val="000000"/>
                </a:solidFill>
                <a:latin typeface="Candara"/>
              </a:rPr>
              <a:t>All target areas near to pipeline</a:t>
            </a:r>
          </a:p>
          <a:p>
            <a:pPr marL="0" marR="0" lvl="0" indent="0" defTabSz="914400" eaLnBrk="1" fontAlgn="auto" latinLnBrk="0" hangingPunct="1">
              <a:lnSpc>
                <a:spcPts val="2605"/>
              </a:lnSpc>
              <a:buClrTx/>
              <a:buSzTx/>
              <a:buNone/>
              <a:tabLst>
                <a:tab pos="330200" algn="l"/>
              </a:tabLst>
              <a:defRPr/>
            </a:pPr>
            <a:endParaRPr lang="en-US" b="1" dirty="0" smtClean="0">
              <a:solidFill>
                <a:srgbClr val="000000"/>
              </a:solidFill>
              <a:latin typeface="Candara"/>
            </a:endParaRPr>
          </a:p>
          <a:p>
            <a:pPr marL="0" marR="0" lvl="0" indent="0" defTabSz="914400" eaLnBrk="1" fontAlgn="auto" latinLnBrk="0" hangingPunct="1">
              <a:lnSpc>
                <a:spcPts val="2605"/>
              </a:lnSpc>
              <a:buClrTx/>
              <a:buSzTx/>
              <a:buNone/>
              <a:tabLst>
                <a:tab pos="330200" algn="l"/>
              </a:tabLst>
              <a:defRPr/>
            </a:pPr>
            <a:r>
              <a:rPr lang="en-US" b="1" dirty="0" smtClean="0">
                <a:solidFill>
                  <a:srgbClr val="000000"/>
                </a:solidFill>
                <a:latin typeface="Candara"/>
              </a:rPr>
              <a:t>KTO access via S. </a:t>
            </a:r>
            <a:r>
              <a:rPr lang="en-US" b="1" dirty="0" err="1" smtClean="0">
                <a:solidFill>
                  <a:srgbClr val="000000"/>
                </a:solidFill>
                <a:latin typeface="Candara"/>
              </a:rPr>
              <a:t>Alibekmola</a:t>
            </a:r>
            <a:endParaRPr lang="en-US" b="1" dirty="0" smtClean="0">
              <a:solidFill>
                <a:srgbClr val="000000"/>
              </a:solidFill>
              <a:latin typeface="Candara"/>
            </a:endParaRPr>
          </a:p>
          <a:p>
            <a:pPr marL="0" marR="0" lvl="0" indent="0" defTabSz="914400" eaLnBrk="1" fontAlgn="auto" latinLnBrk="0" hangingPunct="1">
              <a:lnSpc>
                <a:spcPts val="2605"/>
              </a:lnSpc>
              <a:buClrTx/>
              <a:buSzTx/>
              <a:buNone/>
              <a:tabLst>
                <a:tab pos="330200" algn="l"/>
              </a:tabLst>
              <a:defRPr/>
            </a:pPr>
            <a:r>
              <a:rPr lang="en-US" b="1" dirty="0" smtClean="0">
                <a:solidFill>
                  <a:srgbClr val="000000"/>
                </a:solidFill>
                <a:latin typeface="Candara"/>
              </a:rPr>
              <a:t>Oil Quality: API 39</a:t>
            </a:r>
          </a:p>
          <a:p>
            <a:pPr marL="0" marR="0" lvl="0" indent="0" defTabSz="914400" eaLnBrk="1" fontAlgn="auto" latinLnBrk="0" hangingPunct="1">
              <a:lnSpc>
                <a:spcPts val="2605"/>
              </a:lnSpc>
              <a:buClrTx/>
              <a:buSzTx/>
              <a:buNone/>
              <a:tabLst>
                <a:tab pos="330200" algn="l"/>
              </a:tabLst>
              <a:defRPr/>
            </a:pPr>
            <a:r>
              <a:rPr lang="en-US" b="1" dirty="0" smtClean="0">
                <a:solidFill>
                  <a:srgbClr val="000000"/>
                </a:solidFill>
                <a:latin typeface="Candara"/>
              </a:rPr>
              <a:t>Export Price: Brent minus us$10 per barrel</a:t>
            </a:r>
            <a:endParaRPr lang="ru-RU" b="1" dirty="0">
              <a:solidFill>
                <a:srgbClr val="000000"/>
              </a:solidFill>
              <a:latin typeface="Candara"/>
            </a:endParaRPr>
          </a:p>
        </p:txBody>
      </p:sp>
      <p:sp>
        <p:nvSpPr>
          <p:cNvPr id="21" name="Номер слайда 20"/>
          <p:cNvSpPr>
            <a:spLocks noGrp="1"/>
          </p:cNvSpPr>
          <p:nvPr>
            <p:ph type="sldNum" sz="quarter" idx="12"/>
          </p:nvPr>
        </p:nvSpPr>
        <p:spPr>
          <a:xfrm>
            <a:off x="6786578" y="6143644"/>
            <a:ext cx="2133600" cy="365125"/>
          </a:xfrm>
        </p:spPr>
        <p:txBody>
          <a:bodyPr/>
          <a:lstStyle/>
          <a:p>
            <a:fld id="{6FC88545-D303-41C0-AA29-C33C92AD3EE3}" type="slidenum">
              <a:rPr lang="ru-RU" smtClean="0"/>
              <a:pPr/>
              <a:t>24</a:t>
            </a:fld>
            <a:endParaRPr lang="ru-RU" dirty="0"/>
          </a:p>
        </p:txBody>
      </p:sp>
      <p:grpSp>
        <p:nvGrpSpPr>
          <p:cNvPr id="30" name="Группа 29"/>
          <p:cNvGrpSpPr/>
          <p:nvPr/>
        </p:nvGrpSpPr>
        <p:grpSpPr>
          <a:xfrm>
            <a:off x="0" y="6512559"/>
            <a:ext cx="9144000" cy="345440"/>
            <a:chOff x="0" y="6512559"/>
            <a:chExt cx="9144000" cy="345440"/>
          </a:xfrm>
        </p:grpSpPr>
        <p:pic>
          <p:nvPicPr>
            <p:cNvPr id="32" name="Рисунок 31" descr="ws_E7D8.tmp"/>
            <p:cNvPicPr>
              <a:picLocks/>
            </p:cNvPicPr>
            <p:nvPr/>
          </p:nvPicPr>
          <p:blipFill>
            <a:blip r:embed="rId4" cstate="print"/>
            <a:stretch>
              <a:fillRect/>
            </a:stretch>
          </p:blipFill>
          <p:spPr>
            <a:xfrm>
              <a:off x="0" y="6512559"/>
              <a:ext cx="9144000" cy="345440"/>
            </a:xfrm>
            <a:prstGeom prst="rect">
              <a:avLst/>
            </a:prstGeom>
          </p:spPr>
        </p:pic>
        <p:sp>
          <p:nvSpPr>
            <p:cNvPr id="35" name="TextBox 34"/>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39" name="TextBox 38"/>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grpSp>
      <p:cxnSp>
        <p:nvCxnSpPr>
          <p:cNvPr id="40" name="Прямая со стрелкой 39"/>
          <p:cNvCxnSpPr>
            <a:stCxn id="57" idx="3"/>
            <a:endCxn id="38" idx="2"/>
          </p:cNvCxnSpPr>
          <p:nvPr/>
        </p:nvCxnSpPr>
        <p:spPr>
          <a:xfrm flipH="1" flipV="1">
            <a:off x="405823" y="3829110"/>
            <a:ext cx="860504" cy="575018"/>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259632" y="4149080"/>
            <a:ext cx="554960" cy="246221"/>
          </a:xfrm>
          <a:prstGeom prst="rect">
            <a:avLst/>
          </a:prstGeom>
          <a:noFill/>
        </p:spPr>
        <p:txBody>
          <a:bodyPr wrap="none" rtlCol="0">
            <a:spAutoFit/>
          </a:bodyPr>
          <a:lstStyle/>
          <a:p>
            <a:r>
              <a:rPr lang="en-US" sz="1000" b="1" dirty="0" err="1" smtClean="0">
                <a:latin typeface="Candara" pitchFamily="34" charset="0"/>
              </a:rPr>
              <a:t>Atyrau</a:t>
            </a:r>
            <a:endParaRPr lang="ru-RU" sz="1000" b="1" dirty="0">
              <a:latin typeface="Candara" pitchFamily="34" charset="0"/>
            </a:endParaRPr>
          </a:p>
        </p:txBody>
      </p:sp>
      <p:sp>
        <p:nvSpPr>
          <p:cNvPr id="57" name="Овал 56"/>
          <p:cNvSpPr/>
          <p:nvPr/>
        </p:nvSpPr>
        <p:spPr>
          <a:xfrm>
            <a:off x="1259632" y="436510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786578" y="6143644"/>
            <a:ext cx="2133600" cy="365125"/>
          </a:xfrm>
        </p:spPr>
        <p:txBody>
          <a:bodyPr/>
          <a:lstStyle/>
          <a:p>
            <a:fld id="{6FC88545-D303-41C0-AA29-C33C92AD3EE3}" type="slidenum">
              <a:rPr lang="ru-RU" smtClean="0"/>
              <a:pPr/>
              <a:t>25</a:t>
            </a:fld>
            <a:endParaRPr lang="ru-RU" dirty="0"/>
          </a:p>
        </p:txBody>
      </p:sp>
      <p:pic>
        <p:nvPicPr>
          <p:cNvPr id="3" name="Рисунок 2" descr="ws_1FCB.tmp"/>
          <p:cNvPicPr>
            <a:picLocks/>
          </p:cNvPicPr>
          <p:nvPr/>
        </p:nvPicPr>
        <p:blipFill>
          <a:blip r:embed="rId2" cstate="print"/>
          <a:stretch>
            <a:fillRect/>
          </a:stretch>
        </p:blipFill>
        <p:spPr>
          <a:xfrm>
            <a:off x="0" y="0"/>
            <a:ext cx="9144000" cy="533400"/>
          </a:xfrm>
          <a:prstGeom prst="rect">
            <a:avLst/>
          </a:prstGeom>
        </p:spPr>
      </p:pic>
      <p:sp>
        <p:nvSpPr>
          <p:cNvPr id="10" name="TextBox 9"/>
          <p:cNvSpPr txBox="1"/>
          <p:nvPr/>
        </p:nvSpPr>
        <p:spPr>
          <a:xfrm>
            <a:off x="1714480" y="642918"/>
            <a:ext cx="6715172" cy="1000274"/>
          </a:xfrm>
          <a:prstGeom prst="rect">
            <a:avLst/>
          </a:prstGeom>
          <a:noFill/>
        </p:spPr>
        <p:txBody>
          <a:bodyPr vert="horz" wrap="square" lIns="0" tIns="0" rIns="0" bIns="0" rtlCol="0">
            <a:spAutoFit/>
          </a:bodyPr>
          <a:lstStyle/>
          <a:p>
            <a:pPr marL="0" marR="0" lvl="0" indent="0" defTabSz="914400" eaLnBrk="1" fontAlgn="auto" latinLnBrk="0" hangingPunct="1">
              <a:lnSpc>
                <a:spcPts val="3904"/>
              </a:lnSpc>
              <a:buClrTx/>
              <a:buSzTx/>
              <a:buNone/>
              <a:tabLst>
                <a:tab pos="330200" algn="l"/>
                <a:tab pos="508000" algn="l"/>
                <a:tab pos="736600" algn="l"/>
              </a:tabLst>
              <a:defRPr/>
            </a:pPr>
            <a:r>
              <a:rPr lang="en-US" sz="2800" b="1" dirty="0" smtClean="0">
                <a:solidFill>
                  <a:srgbClr val="000000"/>
                </a:solidFill>
                <a:latin typeface="Candara"/>
              </a:rPr>
              <a:t>Aral  y-t-d  Daily Oil Production 2011</a:t>
            </a:r>
            <a:endParaRPr lang="en-US" b="1" dirty="0" smtClean="0">
              <a:solidFill>
                <a:srgbClr val="000000"/>
              </a:solidFill>
              <a:latin typeface="Candara"/>
            </a:endParaRPr>
          </a:p>
          <a:p>
            <a:pPr marL="0" marR="0" lvl="0" indent="0" defTabSz="914400" eaLnBrk="1" fontAlgn="auto" latinLnBrk="0" hangingPunct="1">
              <a:lnSpc>
                <a:spcPts val="3904"/>
              </a:lnSpc>
              <a:buClrTx/>
              <a:buSzTx/>
              <a:buNone/>
              <a:tabLst>
                <a:tab pos="330200" algn="l"/>
                <a:tab pos="508000" algn="l"/>
                <a:tab pos="736600" algn="l"/>
              </a:tabLst>
              <a:defRPr/>
            </a:pPr>
            <a:r>
              <a:rPr lang="en-US" sz="100" b="1" u="sng" dirty="0" smtClean="0">
                <a:solidFill>
                  <a:srgbClr val="000000"/>
                </a:solidFill>
                <a:latin typeface="Candara"/>
              </a:rPr>
              <a:t>    </a:t>
            </a:r>
            <a:endParaRPr lang="ru-RU" b="1" dirty="0">
              <a:solidFill>
                <a:srgbClr val="000000"/>
              </a:solidFill>
              <a:latin typeface="Candara"/>
            </a:endParaRPr>
          </a:p>
        </p:txBody>
      </p:sp>
      <p:grpSp>
        <p:nvGrpSpPr>
          <p:cNvPr id="12" name="Группа 11"/>
          <p:cNvGrpSpPr/>
          <p:nvPr/>
        </p:nvGrpSpPr>
        <p:grpSpPr>
          <a:xfrm>
            <a:off x="-468560" y="1142984"/>
            <a:ext cx="10009112" cy="4482924"/>
            <a:chOff x="-182711" y="1142984"/>
            <a:chExt cx="9705757" cy="4482924"/>
          </a:xfrm>
        </p:grpSpPr>
        <p:graphicFrame>
          <p:nvGraphicFramePr>
            <p:cNvPr id="5" name="Диаграмма 4"/>
            <p:cNvGraphicFramePr/>
            <p:nvPr/>
          </p:nvGraphicFramePr>
          <p:xfrm>
            <a:off x="-182711" y="1196752"/>
            <a:ext cx="9705757" cy="4429156"/>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7"/>
            <p:cNvSpPr>
              <a:spLocks noChangeArrowheads="1"/>
            </p:cNvSpPr>
            <p:nvPr/>
          </p:nvSpPr>
          <p:spPr bwMode="auto">
            <a:xfrm>
              <a:off x="642910" y="1142984"/>
              <a:ext cx="785818" cy="307777"/>
            </a:xfrm>
            <a:prstGeom prst="rect">
              <a:avLst/>
            </a:prstGeom>
            <a:noFill/>
            <a:ln w="9525">
              <a:noFill/>
              <a:miter lim="800000"/>
              <a:headEnd/>
              <a:tailEnd/>
            </a:ln>
          </p:spPr>
          <p:txBody>
            <a:bodyPr wrap="square">
              <a:spAutoFit/>
            </a:bodyPr>
            <a:lstStyle/>
            <a:p>
              <a:pPr marL="342900" indent="-342900"/>
              <a:r>
                <a:rPr lang="en-US" sz="1400" dirty="0" err="1" smtClean="0"/>
                <a:t>BoPD</a:t>
              </a:r>
              <a:endParaRPr lang="ru-RU" sz="1400" dirty="0"/>
            </a:p>
          </p:txBody>
        </p:sp>
      </p:grpSp>
      <p:sp>
        <p:nvSpPr>
          <p:cNvPr id="8" name="Прямоугольник 7"/>
          <p:cNvSpPr/>
          <p:nvPr/>
        </p:nvSpPr>
        <p:spPr>
          <a:xfrm>
            <a:off x="0" y="5445224"/>
            <a:ext cx="8643998" cy="923330"/>
          </a:xfrm>
          <a:prstGeom prst="rect">
            <a:avLst/>
          </a:prstGeom>
        </p:spPr>
        <p:txBody>
          <a:bodyPr wrap="square">
            <a:spAutoFit/>
          </a:bodyPr>
          <a:lstStyle/>
          <a:p>
            <a:pPr marL="342900" indent="-342900"/>
            <a:r>
              <a:rPr lang="en-US" sz="1600" b="1" dirty="0" err="1" smtClean="0">
                <a:latin typeface="Candara" pitchFamily="34" charset="0"/>
              </a:rPr>
              <a:t>Realised</a:t>
            </a:r>
            <a:r>
              <a:rPr lang="en-US" sz="1600" b="1" dirty="0" smtClean="0">
                <a:latin typeface="Candara" pitchFamily="34" charset="0"/>
              </a:rPr>
              <a:t> </a:t>
            </a:r>
            <a:r>
              <a:rPr lang="en-US" b="1" dirty="0" smtClean="0">
                <a:latin typeface="Candara" pitchFamily="34" charset="0"/>
              </a:rPr>
              <a:t>	</a:t>
            </a:r>
          </a:p>
          <a:p>
            <a:pPr marL="342900" indent="-342900"/>
            <a:r>
              <a:rPr lang="en-US" sz="1600" b="1" dirty="0" smtClean="0">
                <a:latin typeface="Candara" pitchFamily="34" charset="0"/>
              </a:rPr>
              <a:t>Price per    </a:t>
            </a:r>
            <a:r>
              <a:rPr lang="en-US" b="1" dirty="0" smtClean="0">
                <a:latin typeface="Candara" pitchFamily="34" charset="0"/>
              </a:rPr>
              <a:t>–      us$102.3 | us$105.6 | us$92.37 | us$99.43 | us$99.90 | us$92.71</a:t>
            </a:r>
          </a:p>
          <a:p>
            <a:pPr marL="342900" indent="-342900"/>
            <a:r>
              <a:rPr lang="en-US" sz="1600" b="1" dirty="0" smtClean="0">
                <a:latin typeface="Candara" pitchFamily="34" charset="0"/>
              </a:rPr>
              <a:t>Barrel</a:t>
            </a:r>
            <a:endParaRPr lang="ru-RU" sz="1600" b="1" dirty="0">
              <a:latin typeface="Candara" pitchFamily="34" charset="0"/>
            </a:endParaRPr>
          </a:p>
        </p:txBody>
      </p:sp>
      <p:sp>
        <p:nvSpPr>
          <p:cNvPr id="13" name="Прямоугольник 7"/>
          <p:cNvSpPr>
            <a:spLocks noChangeArrowheads="1"/>
          </p:cNvSpPr>
          <p:nvPr/>
        </p:nvSpPr>
        <p:spPr bwMode="auto">
          <a:xfrm>
            <a:off x="6786577" y="1643050"/>
            <a:ext cx="2357423" cy="584775"/>
          </a:xfrm>
          <a:prstGeom prst="rect">
            <a:avLst/>
          </a:prstGeom>
          <a:noFill/>
          <a:ln w="9525">
            <a:noFill/>
            <a:miter lim="800000"/>
            <a:headEnd/>
            <a:tailEnd/>
          </a:ln>
        </p:spPr>
        <p:txBody>
          <a:bodyPr wrap="square">
            <a:spAutoFit/>
          </a:bodyPr>
          <a:lstStyle/>
          <a:p>
            <a:pPr marL="342900" indent="-342900"/>
            <a:r>
              <a:rPr lang="en-US" sz="1600" b="1" dirty="0" smtClean="0"/>
              <a:t>	Total Production </a:t>
            </a:r>
          </a:p>
          <a:p>
            <a:pPr marL="342900" indent="-342900"/>
            <a:r>
              <a:rPr lang="en-US" sz="1600" b="1" dirty="0" smtClean="0"/>
              <a:t>	(301 + 213)</a:t>
            </a:r>
            <a:endParaRPr lang="ru-RU" sz="1600" b="1" dirty="0"/>
          </a:p>
        </p:txBody>
      </p:sp>
      <p:sp>
        <p:nvSpPr>
          <p:cNvPr id="15" name="Прямоугольник 7"/>
          <p:cNvSpPr>
            <a:spLocks noChangeArrowheads="1"/>
          </p:cNvSpPr>
          <p:nvPr/>
        </p:nvSpPr>
        <p:spPr bwMode="auto">
          <a:xfrm>
            <a:off x="6786578" y="2571744"/>
            <a:ext cx="2357422" cy="1077218"/>
          </a:xfrm>
          <a:prstGeom prst="rect">
            <a:avLst/>
          </a:prstGeom>
          <a:noFill/>
          <a:ln w="9525">
            <a:noFill/>
            <a:miter lim="800000"/>
            <a:headEnd/>
            <a:tailEnd/>
          </a:ln>
        </p:spPr>
        <p:txBody>
          <a:bodyPr wrap="square">
            <a:spAutoFit/>
          </a:bodyPr>
          <a:lstStyle/>
          <a:p>
            <a:pPr marL="342900" indent="-342900">
              <a:buFontTx/>
              <a:buChar char="-"/>
            </a:pPr>
            <a:r>
              <a:rPr lang="en-US" sz="1600" b="1" dirty="0" smtClean="0"/>
              <a:t>Well 301 - Production started on June 15, 2011</a:t>
            </a:r>
          </a:p>
          <a:p>
            <a:pPr marL="342900" indent="-342900">
              <a:buFontTx/>
              <a:buChar char="-"/>
            </a:pPr>
            <a:r>
              <a:rPr lang="en-US" sz="1600" b="1" dirty="0" smtClean="0"/>
              <a:t>Natural flow</a:t>
            </a:r>
            <a:endParaRPr lang="ru-RU" sz="1600" b="1" dirty="0"/>
          </a:p>
        </p:txBody>
      </p:sp>
      <p:sp>
        <p:nvSpPr>
          <p:cNvPr id="16" name="Прямоугольник 7"/>
          <p:cNvSpPr>
            <a:spLocks noChangeArrowheads="1"/>
          </p:cNvSpPr>
          <p:nvPr/>
        </p:nvSpPr>
        <p:spPr bwMode="auto">
          <a:xfrm>
            <a:off x="6786578" y="3929066"/>
            <a:ext cx="2357422" cy="1323439"/>
          </a:xfrm>
          <a:prstGeom prst="rect">
            <a:avLst/>
          </a:prstGeom>
          <a:noFill/>
          <a:ln w="9525">
            <a:noFill/>
            <a:miter lim="800000"/>
            <a:headEnd/>
            <a:tailEnd/>
          </a:ln>
        </p:spPr>
        <p:txBody>
          <a:bodyPr wrap="square">
            <a:spAutoFit/>
          </a:bodyPr>
          <a:lstStyle/>
          <a:p>
            <a:pPr marL="342900" indent="-342900">
              <a:buFontTx/>
              <a:buChar char="-"/>
            </a:pPr>
            <a:r>
              <a:rPr lang="en-US" sz="1600" b="1" dirty="0" smtClean="0"/>
              <a:t>Well 213 - Production started on June 16, 2011</a:t>
            </a:r>
          </a:p>
          <a:p>
            <a:pPr marL="342900" indent="-342900">
              <a:buFontTx/>
              <a:buChar char="-"/>
            </a:pPr>
            <a:r>
              <a:rPr lang="en-US" sz="1600" b="1" dirty="0" smtClean="0"/>
              <a:t>New Submersible pump installed</a:t>
            </a:r>
            <a:endParaRPr lang="ru-RU" sz="1600" b="1" dirty="0"/>
          </a:p>
        </p:txBody>
      </p:sp>
      <p:pic>
        <p:nvPicPr>
          <p:cNvPr id="17" name="Рисунок 16" descr="ws_1FED.tmp"/>
          <p:cNvPicPr>
            <a:picLocks/>
          </p:cNvPicPr>
          <p:nvPr/>
        </p:nvPicPr>
        <p:blipFill>
          <a:blip r:embed="rId4" cstate="print"/>
          <a:stretch>
            <a:fillRect/>
          </a:stretch>
        </p:blipFill>
        <p:spPr>
          <a:xfrm>
            <a:off x="0" y="6512559"/>
            <a:ext cx="9144000" cy="345440"/>
          </a:xfrm>
          <a:prstGeom prst="rect">
            <a:avLst/>
          </a:prstGeom>
        </p:spPr>
      </p:pic>
      <p:sp>
        <p:nvSpPr>
          <p:cNvPr id="18" name="TextBox 17"/>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9" name="TextBox 18"/>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myslide22">
    <p:spTree>
      <p:nvGrpSpPr>
        <p:cNvPr id="1" name=""/>
        <p:cNvGrpSpPr/>
        <p:nvPr/>
      </p:nvGrpSpPr>
      <p:grpSpPr>
        <a:xfrm>
          <a:off x="0" y="0"/>
          <a:ext cx="0" cy="0"/>
          <a:chOff x="0" y="0"/>
          <a:chExt cx="0" cy="0"/>
        </a:xfrm>
      </p:grpSpPr>
      <p:pic>
        <p:nvPicPr>
          <p:cNvPr id="2" name="Рисунок 1" descr="ws_3BE2.tmp"/>
          <p:cNvPicPr>
            <a:picLocks/>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39552" y="620688"/>
            <a:ext cx="4111703" cy="500137"/>
          </a:xfrm>
          <a:prstGeom prst="rect">
            <a:avLst/>
          </a:prstGeom>
          <a:noFill/>
        </p:spPr>
        <p:txBody>
          <a:bodyPr vert="horz" wrap="none" lIns="0" tIns="0" rIns="0" bIns="0" rtlCol="0">
            <a:spAutoFit/>
          </a:bodyPr>
          <a:lstStyle/>
          <a:p>
            <a:pPr>
              <a:lnSpc>
                <a:spcPts val="3904"/>
              </a:lnSpc>
            </a:pPr>
            <a:r>
              <a:rPr lang="en-US" sz="3200" dirty="0" smtClean="0">
                <a:solidFill>
                  <a:srgbClr val="000000"/>
                </a:solidFill>
                <a:latin typeface="Candara"/>
              </a:rPr>
              <a:t>Reasons for Confidence</a:t>
            </a:r>
            <a:endParaRPr lang="ru-RU" sz="3200" dirty="0">
              <a:solidFill>
                <a:srgbClr val="000000"/>
              </a:solidFill>
              <a:latin typeface="Candara"/>
            </a:endParaRPr>
          </a:p>
        </p:txBody>
      </p:sp>
      <p:sp>
        <p:nvSpPr>
          <p:cNvPr id="4" name="TextBox 3"/>
          <p:cNvSpPr txBox="1"/>
          <p:nvPr/>
        </p:nvSpPr>
        <p:spPr>
          <a:xfrm>
            <a:off x="683568" y="1556792"/>
            <a:ext cx="166712" cy="256480"/>
          </a:xfrm>
          <a:prstGeom prst="rect">
            <a:avLst/>
          </a:prstGeom>
          <a:noFill/>
        </p:spPr>
        <p:txBody>
          <a:bodyPr vert="horz" wrap="none" lIns="0" tIns="0" rIns="0" bIns="0" rtlCol="0">
            <a:spAutoFit/>
          </a:bodyPr>
          <a:lstStyle/>
          <a:p>
            <a:pPr>
              <a:lnSpc>
                <a:spcPts val="2009"/>
              </a:lnSpc>
            </a:pPr>
            <a:r>
              <a:rPr lang="en-US" dirty="0" smtClean="0">
                <a:solidFill>
                  <a:srgbClr val="3366FF"/>
                </a:solidFill>
                <a:latin typeface="Times New Roman"/>
              </a:rPr>
              <a:t>A</a:t>
            </a:r>
            <a:endParaRPr lang="ru-RU" dirty="0">
              <a:solidFill>
                <a:srgbClr val="3366FF"/>
              </a:solidFill>
              <a:latin typeface="Times New Roman"/>
            </a:endParaRPr>
          </a:p>
        </p:txBody>
      </p:sp>
      <p:sp>
        <p:nvSpPr>
          <p:cNvPr id="5" name="TextBox 4"/>
          <p:cNvSpPr txBox="1"/>
          <p:nvPr/>
        </p:nvSpPr>
        <p:spPr>
          <a:xfrm>
            <a:off x="899592" y="1844824"/>
            <a:ext cx="487313" cy="205184"/>
          </a:xfrm>
          <a:prstGeom prst="rect">
            <a:avLst/>
          </a:prstGeom>
          <a:noFill/>
        </p:spPr>
        <p:txBody>
          <a:bodyPr vert="horz" wrap="none" lIns="0" tIns="0" rIns="0" bIns="0" rtlCol="0">
            <a:spAutoFit/>
          </a:bodyPr>
          <a:lstStyle/>
          <a:p>
            <a:pPr>
              <a:lnSpc>
                <a:spcPts val="1604"/>
              </a:lnSpc>
            </a:pPr>
            <a:r>
              <a:rPr lang="en-US" sz="1400" dirty="0" smtClean="0">
                <a:solidFill>
                  <a:srgbClr val="3467CC"/>
                </a:solidFill>
                <a:latin typeface="Times New Roman"/>
              </a:rPr>
              <a:t>WEST</a:t>
            </a:r>
            <a:endParaRPr lang="ru-RU" sz="1400" dirty="0">
              <a:solidFill>
                <a:srgbClr val="3467CC"/>
              </a:solidFill>
              <a:latin typeface="Times New Roman"/>
            </a:endParaRPr>
          </a:p>
        </p:txBody>
      </p:sp>
      <p:sp>
        <p:nvSpPr>
          <p:cNvPr id="6" name="TextBox 5"/>
          <p:cNvSpPr txBox="1"/>
          <p:nvPr/>
        </p:nvSpPr>
        <p:spPr>
          <a:xfrm>
            <a:off x="7884368" y="1340768"/>
            <a:ext cx="668516" cy="641201"/>
          </a:xfrm>
          <a:prstGeom prst="rect">
            <a:avLst/>
          </a:prstGeom>
          <a:noFill/>
        </p:spPr>
        <p:txBody>
          <a:bodyPr vert="horz" wrap="none" lIns="0" tIns="0" rIns="0" bIns="0" rtlCol="0">
            <a:spAutoFit/>
          </a:bodyPr>
          <a:lstStyle/>
          <a:p>
            <a:pPr marL="0" marR="0" lvl="0" indent="0" defTabSz="914400" eaLnBrk="1" fontAlgn="auto" latinLnBrk="0" hangingPunct="1">
              <a:lnSpc>
                <a:spcPts val="3571"/>
              </a:lnSpc>
              <a:buClrTx/>
              <a:buSzTx/>
              <a:buNone/>
              <a:tabLst>
                <a:tab pos="152400" algn="l"/>
              </a:tabLst>
              <a:defRPr/>
            </a:pPr>
            <a:r>
              <a:rPr lang="en-US" dirty="0" smtClean="0"/>
              <a:t>	</a:t>
            </a:r>
            <a:r>
              <a:rPr lang="en-US" sz="3200" dirty="0" smtClean="0">
                <a:solidFill>
                  <a:srgbClr val="FFFFFF"/>
                </a:solidFill>
                <a:latin typeface="Times New Roman"/>
              </a:rPr>
              <a:t>A</a:t>
            </a:r>
            <a:r>
              <a:rPr lang="en-US" dirty="0" smtClean="0">
                <a:solidFill>
                  <a:srgbClr val="3366FF"/>
                </a:solidFill>
                <a:latin typeface="Times New Roman"/>
              </a:rPr>
              <a:t>A’</a:t>
            </a:r>
          </a:p>
          <a:p>
            <a:pPr marL="0" marR="0" lvl="0" indent="0" defTabSz="914400" eaLnBrk="1" fontAlgn="auto" latinLnBrk="0" hangingPunct="1">
              <a:lnSpc>
                <a:spcPts val="1420"/>
              </a:lnSpc>
              <a:buClrTx/>
              <a:buSzTx/>
              <a:buNone/>
              <a:tabLst>
                <a:tab pos="152400" algn="l"/>
              </a:tabLst>
              <a:defRPr/>
            </a:pPr>
            <a:r>
              <a:rPr lang="en-US" sz="1400" dirty="0" smtClean="0">
                <a:solidFill>
                  <a:srgbClr val="3467CC"/>
                </a:solidFill>
                <a:latin typeface="Times New Roman"/>
              </a:rPr>
              <a:t>EAST</a:t>
            </a:r>
            <a:endParaRPr lang="ru-RU" sz="1400" dirty="0">
              <a:solidFill>
                <a:srgbClr val="3467CC"/>
              </a:solidFill>
              <a:latin typeface="Times New Roman"/>
            </a:endParaRPr>
          </a:p>
        </p:txBody>
      </p:sp>
      <p:sp>
        <p:nvSpPr>
          <p:cNvPr id="7" name="TextBox 6"/>
          <p:cNvSpPr txBox="1"/>
          <p:nvPr/>
        </p:nvSpPr>
        <p:spPr>
          <a:xfrm>
            <a:off x="2339339" y="1995563"/>
            <a:ext cx="718145" cy="141064"/>
          </a:xfrm>
          <a:prstGeom prst="rect">
            <a:avLst/>
          </a:prstGeom>
          <a:noFill/>
        </p:spPr>
        <p:txBody>
          <a:bodyPr vert="horz" wrap="none" lIns="0" tIns="0" rIns="0" bIns="0" rtlCol="0">
            <a:spAutoFit/>
          </a:bodyPr>
          <a:lstStyle/>
          <a:p>
            <a:pPr>
              <a:lnSpc>
                <a:spcPts val="1094"/>
              </a:lnSpc>
            </a:pPr>
            <a:r>
              <a:rPr lang="pt-BR" sz="980" b="1" smtClean="0">
                <a:solidFill>
                  <a:srgbClr val="1F1A17"/>
                </a:solidFill>
                <a:latin typeface="Times New Roman"/>
              </a:rPr>
              <a:t>K e n k iy a k</a:t>
            </a:r>
            <a:endParaRPr lang="ru-RU" sz="980" b="1">
              <a:solidFill>
                <a:srgbClr val="1F1A17"/>
              </a:solidFill>
              <a:latin typeface="Times New Roman"/>
            </a:endParaRPr>
          </a:p>
        </p:txBody>
      </p:sp>
      <p:sp>
        <p:nvSpPr>
          <p:cNvPr id="8" name="TextBox 7"/>
          <p:cNvSpPr txBox="1"/>
          <p:nvPr/>
        </p:nvSpPr>
        <p:spPr>
          <a:xfrm>
            <a:off x="3755390" y="1995563"/>
            <a:ext cx="516167" cy="141064"/>
          </a:xfrm>
          <a:prstGeom prst="rect">
            <a:avLst/>
          </a:prstGeom>
          <a:noFill/>
        </p:spPr>
        <p:txBody>
          <a:bodyPr vert="horz" wrap="none" lIns="0" tIns="0" rIns="0" bIns="0" rtlCol="0">
            <a:spAutoFit/>
          </a:bodyPr>
          <a:lstStyle/>
          <a:p>
            <a:pPr>
              <a:lnSpc>
                <a:spcPts val="1094"/>
              </a:lnSpc>
            </a:pPr>
            <a:r>
              <a:rPr lang="en-US" sz="980" b="1" smtClean="0">
                <a:solidFill>
                  <a:srgbClr val="1F1A17"/>
                </a:solidFill>
                <a:latin typeface="Times New Roman"/>
              </a:rPr>
              <a:t>M o rtu k</a:t>
            </a:r>
            <a:endParaRPr lang="ru-RU" sz="980" b="1">
              <a:solidFill>
                <a:srgbClr val="1F1A17"/>
              </a:solidFill>
              <a:latin typeface="Times New Roman"/>
            </a:endParaRPr>
          </a:p>
        </p:txBody>
      </p:sp>
      <p:sp>
        <p:nvSpPr>
          <p:cNvPr id="9" name="TextBox 8"/>
          <p:cNvSpPr txBox="1"/>
          <p:nvPr/>
        </p:nvSpPr>
        <p:spPr>
          <a:xfrm>
            <a:off x="4460240" y="1995563"/>
            <a:ext cx="1272784" cy="141064"/>
          </a:xfrm>
          <a:prstGeom prst="rect">
            <a:avLst/>
          </a:prstGeom>
          <a:noFill/>
        </p:spPr>
        <p:txBody>
          <a:bodyPr vert="horz" wrap="none" lIns="0" tIns="0" rIns="0" bIns="0" rtlCol="0">
            <a:spAutoFit/>
          </a:bodyPr>
          <a:lstStyle/>
          <a:p>
            <a:pPr>
              <a:lnSpc>
                <a:spcPts val="1094"/>
              </a:lnSpc>
            </a:pPr>
            <a:r>
              <a:rPr lang="en-US" sz="980" b="1" smtClean="0">
                <a:solidFill>
                  <a:srgbClr val="1F1A17"/>
                </a:solidFill>
                <a:latin typeface="Times New Roman"/>
              </a:rPr>
              <a:t>E a s t Z h a g a b u la k</a:t>
            </a:r>
            <a:endParaRPr lang="ru-RU" sz="980" b="1">
              <a:solidFill>
                <a:srgbClr val="1F1A17"/>
              </a:solidFill>
              <a:latin typeface="Times New Roman"/>
            </a:endParaRPr>
          </a:p>
        </p:txBody>
      </p:sp>
      <p:sp>
        <p:nvSpPr>
          <p:cNvPr id="10" name="TextBox 9"/>
          <p:cNvSpPr txBox="1"/>
          <p:nvPr/>
        </p:nvSpPr>
        <p:spPr>
          <a:xfrm>
            <a:off x="5633720" y="1995563"/>
            <a:ext cx="815929" cy="141064"/>
          </a:xfrm>
          <a:prstGeom prst="rect">
            <a:avLst/>
          </a:prstGeom>
          <a:noFill/>
        </p:spPr>
        <p:txBody>
          <a:bodyPr vert="horz" wrap="none" lIns="0" tIns="0" rIns="0" bIns="0" rtlCol="0">
            <a:spAutoFit/>
          </a:bodyPr>
          <a:lstStyle/>
          <a:p>
            <a:pPr>
              <a:lnSpc>
                <a:spcPts val="1094"/>
              </a:lnSpc>
            </a:pPr>
            <a:r>
              <a:rPr lang="en-US" sz="980" b="1" smtClean="0">
                <a:solidFill>
                  <a:srgbClr val="1F1A17"/>
                </a:solidFill>
                <a:latin typeface="Times New Roman"/>
              </a:rPr>
              <a:t>A lib e k m o la</a:t>
            </a:r>
            <a:endParaRPr lang="ru-RU" sz="980" b="1">
              <a:solidFill>
                <a:srgbClr val="1F1A17"/>
              </a:solidFill>
              <a:latin typeface="Times New Roman"/>
            </a:endParaRPr>
          </a:p>
        </p:txBody>
      </p:sp>
      <p:sp>
        <p:nvSpPr>
          <p:cNvPr id="11" name="TextBox 10"/>
          <p:cNvSpPr txBox="1"/>
          <p:nvPr/>
        </p:nvSpPr>
        <p:spPr>
          <a:xfrm>
            <a:off x="609600" y="2203949"/>
            <a:ext cx="76944" cy="320601"/>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K</a:t>
            </a:r>
          </a:p>
          <a:p>
            <a:pPr>
              <a:lnSpc>
                <a:spcPts val="650"/>
              </a:lnSpc>
            </a:pPr>
            <a:r>
              <a:rPr lang="en-US" sz="770" b="1" smtClean="0">
                <a:solidFill>
                  <a:srgbClr val="1F1A17"/>
                </a:solidFill>
                <a:latin typeface="Times New Roman"/>
              </a:rPr>
              <a:t>J</a:t>
            </a:r>
          </a:p>
          <a:p>
            <a:pPr>
              <a:lnSpc>
                <a:spcPts val="910"/>
              </a:lnSpc>
            </a:pPr>
            <a:r>
              <a:rPr lang="en-US" sz="770" b="1" smtClean="0">
                <a:solidFill>
                  <a:srgbClr val="1F1A17"/>
                </a:solidFill>
                <a:latin typeface="Times New Roman"/>
              </a:rPr>
              <a:t>T</a:t>
            </a:r>
            <a:endParaRPr lang="ru-RU" sz="770" b="1">
              <a:solidFill>
                <a:srgbClr val="1F1A17"/>
              </a:solidFill>
              <a:latin typeface="Times New Roman"/>
            </a:endParaRPr>
          </a:p>
        </p:txBody>
      </p:sp>
      <p:sp>
        <p:nvSpPr>
          <p:cNvPr id="12" name="TextBox 11"/>
          <p:cNvSpPr txBox="1"/>
          <p:nvPr/>
        </p:nvSpPr>
        <p:spPr>
          <a:xfrm>
            <a:off x="3479800" y="2732269"/>
            <a:ext cx="123432" cy="119328"/>
          </a:xfrm>
          <a:prstGeom prst="rect">
            <a:avLst/>
          </a:prstGeom>
          <a:noFill/>
        </p:spPr>
        <p:txBody>
          <a:bodyPr vert="horz" wrap="none" lIns="0" tIns="0" rIns="0" bIns="0" rtlCol="0">
            <a:spAutoFit/>
          </a:bodyPr>
          <a:lstStyle/>
          <a:p>
            <a:pPr>
              <a:lnSpc>
                <a:spcPts val="1021"/>
              </a:lnSpc>
            </a:pPr>
            <a:r>
              <a:rPr lang="en-US" sz="770" b="1" smtClean="0">
                <a:solidFill>
                  <a:srgbClr val="1F1A17"/>
                </a:solidFill>
                <a:latin typeface="Times New Roman"/>
              </a:rPr>
              <a:t>P </a:t>
            </a:r>
            <a:r>
              <a:rPr lang="en-US" sz="580" b="1" smtClean="0">
                <a:solidFill>
                  <a:srgbClr val="1F1A17"/>
                </a:solidFill>
                <a:latin typeface="Times New Roman"/>
              </a:rPr>
              <a:t>2</a:t>
            </a:r>
            <a:endParaRPr lang="ru-RU" sz="580" b="1">
              <a:solidFill>
                <a:srgbClr val="1F1A17"/>
              </a:solidFill>
              <a:latin typeface="Times New Roman"/>
            </a:endParaRPr>
          </a:p>
        </p:txBody>
      </p:sp>
      <p:sp>
        <p:nvSpPr>
          <p:cNvPr id="13" name="TextBox 12"/>
          <p:cNvSpPr txBox="1"/>
          <p:nvPr/>
        </p:nvSpPr>
        <p:spPr>
          <a:xfrm>
            <a:off x="5220970" y="2664959"/>
            <a:ext cx="123432" cy="119328"/>
          </a:xfrm>
          <a:prstGeom prst="rect">
            <a:avLst/>
          </a:prstGeom>
          <a:noFill/>
        </p:spPr>
        <p:txBody>
          <a:bodyPr vert="horz" wrap="none" lIns="0" tIns="0" rIns="0" bIns="0" rtlCol="0">
            <a:spAutoFit/>
          </a:bodyPr>
          <a:lstStyle/>
          <a:p>
            <a:pPr>
              <a:lnSpc>
                <a:spcPts val="1021"/>
              </a:lnSpc>
            </a:pPr>
            <a:r>
              <a:rPr lang="en-US" sz="770" b="1" smtClean="0">
                <a:solidFill>
                  <a:srgbClr val="1F1A17"/>
                </a:solidFill>
                <a:latin typeface="Times New Roman"/>
              </a:rPr>
              <a:t>P </a:t>
            </a:r>
            <a:r>
              <a:rPr lang="en-US" sz="580" b="1" smtClean="0">
                <a:solidFill>
                  <a:srgbClr val="1F1A17"/>
                </a:solidFill>
                <a:latin typeface="Times New Roman"/>
              </a:rPr>
              <a:t>2</a:t>
            </a:r>
            <a:endParaRPr lang="ru-RU" sz="580" b="1">
              <a:solidFill>
                <a:srgbClr val="1F1A17"/>
              </a:solidFill>
              <a:latin typeface="Times New Roman"/>
            </a:endParaRPr>
          </a:p>
        </p:txBody>
      </p:sp>
      <p:sp>
        <p:nvSpPr>
          <p:cNvPr id="14" name="TextBox 13"/>
          <p:cNvSpPr txBox="1"/>
          <p:nvPr/>
        </p:nvSpPr>
        <p:spPr>
          <a:xfrm>
            <a:off x="6164579" y="2664959"/>
            <a:ext cx="123432" cy="119328"/>
          </a:xfrm>
          <a:prstGeom prst="rect">
            <a:avLst/>
          </a:prstGeom>
          <a:noFill/>
        </p:spPr>
        <p:txBody>
          <a:bodyPr vert="horz" wrap="none" lIns="0" tIns="0" rIns="0" bIns="0" rtlCol="0">
            <a:spAutoFit/>
          </a:bodyPr>
          <a:lstStyle/>
          <a:p>
            <a:pPr>
              <a:lnSpc>
                <a:spcPts val="1021"/>
              </a:lnSpc>
            </a:pPr>
            <a:r>
              <a:rPr lang="en-US" sz="770" b="1" smtClean="0">
                <a:solidFill>
                  <a:srgbClr val="1F1A17"/>
                </a:solidFill>
                <a:latin typeface="Times New Roman"/>
              </a:rPr>
              <a:t>P </a:t>
            </a:r>
            <a:r>
              <a:rPr lang="en-US" sz="580" b="1" smtClean="0">
                <a:solidFill>
                  <a:srgbClr val="1F1A17"/>
                </a:solidFill>
                <a:latin typeface="Times New Roman"/>
              </a:rPr>
              <a:t>2</a:t>
            </a:r>
            <a:endParaRPr lang="ru-RU" sz="580" b="1">
              <a:solidFill>
                <a:srgbClr val="1F1A17"/>
              </a:solidFill>
              <a:latin typeface="Times New Roman"/>
            </a:endParaRPr>
          </a:p>
        </p:txBody>
      </p:sp>
      <p:sp>
        <p:nvSpPr>
          <p:cNvPr id="15" name="TextBox 14"/>
          <p:cNvSpPr txBox="1"/>
          <p:nvPr/>
        </p:nvSpPr>
        <p:spPr>
          <a:xfrm>
            <a:off x="7291069" y="237666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C</a:t>
            </a:r>
            <a:endParaRPr lang="ru-RU" sz="770" b="1">
              <a:solidFill>
                <a:srgbClr val="1F1A17"/>
              </a:solidFill>
              <a:latin typeface="Times New Roman"/>
            </a:endParaRPr>
          </a:p>
        </p:txBody>
      </p:sp>
      <p:sp>
        <p:nvSpPr>
          <p:cNvPr id="16" name="TextBox 15"/>
          <p:cNvSpPr txBox="1"/>
          <p:nvPr/>
        </p:nvSpPr>
        <p:spPr>
          <a:xfrm>
            <a:off x="7376159" y="2418489"/>
            <a:ext cx="11702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2 -3</a:t>
            </a:r>
            <a:endParaRPr lang="ru-RU" sz="580" b="1">
              <a:solidFill>
                <a:srgbClr val="1F1A17"/>
              </a:solidFill>
              <a:latin typeface="Times New Roman"/>
            </a:endParaRPr>
          </a:p>
        </p:txBody>
      </p:sp>
      <p:sp>
        <p:nvSpPr>
          <p:cNvPr id="17" name="TextBox 16"/>
          <p:cNvSpPr txBox="1"/>
          <p:nvPr/>
        </p:nvSpPr>
        <p:spPr>
          <a:xfrm>
            <a:off x="7623809" y="272464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D</a:t>
            </a:r>
            <a:endParaRPr lang="ru-RU" sz="770" b="1">
              <a:solidFill>
                <a:srgbClr val="1F1A17"/>
              </a:solidFill>
              <a:latin typeface="Times New Roman"/>
            </a:endParaRPr>
          </a:p>
        </p:txBody>
      </p:sp>
      <p:sp>
        <p:nvSpPr>
          <p:cNvPr id="18" name="TextBox 17"/>
          <p:cNvSpPr txBox="1"/>
          <p:nvPr/>
        </p:nvSpPr>
        <p:spPr>
          <a:xfrm>
            <a:off x="7698740" y="2756309"/>
            <a:ext cx="3687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3</a:t>
            </a:r>
            <a:endParaRPr lang="ru-RU" sz="580" b="1">
              <a:solidFill>
                <a:srgbClr val="1F1A17"/>
              </a:solidFill>
              <a:latin typeface="Times New Roman"/>
            </a:endParaRPr>
          </a:p>
        </p:txBody>
      </p:sp>
      <p:sp>
        <p:nvSpPr>
          <p:cNvPr id="19" name="TextBox 18"/>
          <p:cNvSpPr txBox="1"/>
          <p:nvPr/>
        </p:nvSpPr>
        <p:spPr>
          <a:xfrm>
            <a:off x="7760969" y="246556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C</a:t>
            </a:r>
            <a:endParaRPr lang="ru-RU" sz="770" b="1">
              <a:solidFill>
                <a:srgbClr val="1F1A17"/>
              </a:solidFill>
              <a:latin typeface="Times New Roman"/>
            </a:endParaRPr>
          </a:p>
        </p:txBody>
      </p:sp>
      <p:sp>
        <p:nvSpPr>
          <p:cNvPr id="20" name="TextBox 19"/>
          <p:cNvSpPr txBox="1"/>
          <p:nvPr/>
        </p:nvSpPr>
        <p:spPr>
          <a:xfrm>
            <a:off x="7832090" y="2508658"/>
            <a:ext cx="3687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1</a:t>
            </a:r>
            <a:endParaRPr lang="ru-RU" sz="580" b="1">
              <a:solidFill>
                <a:srgbClr val="1F1A17"/>
              </a:solidFill>
              <a:latin typeface="Times New Roman"/>
            </a:endParaRPr>
          </a:p>
        </p:txBody>
      </p:sp>
      <p:sp>
        <p:nvSpPr>
          <p:cNvPr id="21" name="TextBox 20"/>
          <p:cNvSpPr txBox="1"/>
          <p:nvPr/>
        </p:nvSpPr>
        <p:spPr>
          <a:xfrm>
            <a:off x="8185150" y="2200040"/>
            <a:ext cx="49694" cy="430311"/>
          </a:xfrm>
          <a:prstGeom prst="rect">
            <a:avLst/>
          </a:prstGeom>
          <a:noFill/>
        </p:spPr>
        <p:txBody>
          <a:bodyPr vert="horz" wrap="none" lIns="0" tIns="0" rIns="0" bIns="0" rtlCol="0">
            <a:spAutoFit/>
          </a:bodyPr>
          <a:lstStyle/>
          <a:p>
            <a:pPr>
              <a:lnSpc>
                <a:spcPts val="859"/>
              </a:lnSpc>
            </a:pPr>
            <a:r>
              <a:rPr lang="ru-RU" sz="770" b="1" smtClean="0">
                <a:solidFill>
                  <a:srgbClr val="1F1A17"/>
                </a:solidFill>
                <a:latin typeface="Times New Roman"/>
              </a:rPr>
              <a:t>0</a:t>
            </a:r>
          </a:p>
          <a:p>
            <a:pPr>
              <a:lnSpc>
                <a:spcPts val="1000"/>
              </a:lnSpc>
            </a:pPr>
            <a:endParaRPr lang="ru-RU" sz="770" b="1" smtClean="0">
              <a:solidFill>
                <a:srgbClr val="1F1A17"/>
              </a:solidFill>
              <a:latin typeface="Times New Roman"/>
            </a:endParaRPr>
          </a:p>
          <a:p>
            <a:pPr>
              <a:lnSpc>
                <a:spcPts val="1730"/>
              </a:lnSpc>
            </a:pPr>
            <a:r>
              <a:rPr lang="ru-RU" sz="770" b="1" smtClean="0">
                <a:solidFill>
                  <a:srgbClr val="1F1A17"/>
                </a:solidFill>
                <a:latin typeface="Times New Roman"/>
              </a:rPr>
              <a:t>1</a:t>
            </a:r>
            <a:endParaRPr lang="ru-RU" sz="770" b="1">
              <a:solidFill>
                <a:srgbClr val="1F1A17"/>
              </a:solidFill>
              <a:latin typeface="Times New Roman"/>
            </a:endParaRPr>
          </a:p>
        </p:txBody>
      </p:sp>
      <p:sp>
        <p:nvSpPr>
          <p:cNvPr id="22" name="TextBox 21"/>
          <p:cNvSpPr txBox="1"/>
          <p:nvPr/>
        </p:nvSpPr>
        <p:spPr>
          <a:xfrm>
            <a:off x="609600" y="3630159"/>
            <a:ext cx="195566" cy="119328"/>
          </a:xfrm>
          <a:prstGeom prst="rect">
            <a:avLst/>
          </a:prstGeom>
          <a:noFill/>
        </p:spPr>
        <p:txBody>
          <a:bodyPr vert="horz" wrap="none" lIns="0" tIns="0" rIns="0" bIns="0" rtlCol="0">
            <a:spAutoFit/>
          </a:bodyPr>
          <a:lstStyle/>
          <a:p>
            <a:pPr>
              <a:lnSpc>
                <a:spcPts val="1041"/>
              </a:lnSpc>
            </a:pPr>
            <a:r>
              <a:rPr lang="en-US" sz="770" b="1" smtClean="0">
                <a:solidFill>
                  <a:srgbClr val="1F1A17"/>
                </a:solidFill>
                <a:latin typeface="Times New Roman"/>
              </a:rPr>
              <a:t>P </a:t>
            </a:r>
            <a:r>
              <a:rPr lang="en-US" sz="580" b="1" smtClean="0">
                <a:solidFill>
                  <a:srgbClr val="1F1A17"/>
                </a:solidFill>
                <a:latin typeface="Times New Roman"/>
              </a:rPr>
              <a:t>1 </a:t>
            </a:r>
            <a:r>
              <a:rPr lang="en-US" sz="770" b="1" smtClean="0">
                <a:solidFill>
                  <a:srgbClr val="1F1A17"/>
                </a:solidFill>
                <a:latin typeface="Times New Roman"/>
              </a:rPr>
              <a:t>k</a:t>
            </a:r>
            <a:endParaRPr lang="ru-RU" sz="770" b="1">
              <a:solidFill>
                <a:srgbClr val="1F1A17"/>
              </a:solidFill>
              <a:latin typeface="Times New Roman"/>
            </a:endParaRPr>
          </a:p>
        </p:txBody>
      </p:sp>
      <p:sp>
        <p:nvSpPr>
          <p:cNvPr id="23" name="TextBox 22"/>
          <p:cNvSpPr txBox="1"/>
          <p:nvPr/>
        </p:nvSpPr>
        <p:spPr>
          <a:xfrm>
            <a:off x="727709" y="2922769"/>
            <a:ext cx="123432" cy="119328"/>
          </a:xfrm>
          <a:prstGeom prst="rect">
            <a:avLst/>
          </a:prstGeom>
          <a:noFill/>
        </p:spPr>
        <p:txBody>
          <a:bodyPr vert="horz" wrap="none" lIns="0" tIns="0" rIns="0" bIns="0" rtlCol="0">
            <a:spAutoFit/>
          </a:bodyPr>
          <a:lstStyle/>
          <a:p>
            <a:pPr>
              <a:lnSpc>
                <a:spcPts val="1021"/>
              </a:lnSpc>
            </a:pPr>
            <a:r>
              <a:rPr lang="en-US" sz="770" b="1" smtClean="0">
                <a:solidFill>
                  <a:srgbClr val="1F1A17"/>
                </a:solidFill>
                <a:latin typeface="Times New Roman"/>
              </a:rPr>
              <a:t>P </a:t>
            </a:r>
            <a:r>
              <a:rPr lang="en-US" sz="580" b="1" smtClean="0">
                <a:solidFill>
                  <a:srgbClr val="1F1A17"/>
                </a:solidFill>
                <a:latin typeface="Times New Roman"/>
              </a:rPr>
              <a:t>2</a:t>
            </a:r>
            <a:endParaRPr lang="ru-RU" sz="580" b="1">
              <a:solidFill>
                <a:srgbClr val="1F1A17"/>
              </a:solidFill>
              <a:latin typeface="Times New Roman"/>
            </a:endParaRPr>
          </a:p>
        </p:txBody>
      </p:sp>
      <p:sp>
        <p:nvSpPr>
          <p:cNvPr id="24" name="TextBox 23"/>
          <p:cNvSpPr txBox="1"/>
          <p:nvPr/>
        </p:nvSpPr>
        <p:spPr>
          <a:xfrm>
            <a:off x="7792719" y="305611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D</a:t>
            </a:r>
            <a:endParaRPr lang="ru-RU" sz="770" b="1">
              <a:solidFill>
                <a:srgbClr val="1F1A17"/>
              </a:solidFill>
              <a:latin typeface="Times New Roman"/>
            </a:endParaRPr>
          </a:p>
        </p:txBody>
      </p:sp>
      <p:sp>
        <p:nvSpPr>
          <p:cNvPr id="25" name="TextBox 24"/>
          <p:cNvSpPr txBox="1"/>
          <p:nvPr/>
        </p:nvSpPr>
        <p:spPr>
          <a:xfrm>
            <a:off x="7868919" y="3099208"/>
            <a:ext cx="11702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1 -2</a:t>
            </a:r>
            <a:endParaRPr lang="ru-RU" sz="580" b="1">
              <a:solidFill>
                <a:srgbClr val="1F1A17"/>
              </a:solidFill>
              <a:latin typeface="Times New Roman"/>
            </a:endParaRPr>
          </a:p>
        </p:txBody>
      </p:sp>
      <p:sp>
        <p:nvSpPr>
          <p:cNvPr id="26" name="TextBox 25"/>
          <p:cNvSpPr txBox="1"/>
          <p:nvPr/>
        </p:nvSpPr>
        <p:spPr>
          <a:xfrm>
            <a:off x="8185150" y="2893460"/>
            <a:ext cx="49694" cy="776559"/>
          </a:xfrm>
          <a:prstGeom prst="rect">
            <a:avLst/>
          </a:prstGeom>
          <a:noFill/>
        </p:spPr>
        <p:txBody>
          <a:bodyPr vert="horz" wrap="none" lIns="0" tIns="0" rIns="0" bIns="0" rtlCol="0">
            <a:spAutoFit/>
          </a:bodyPr>
          <a:lstStyle/>
          <a:p>
            <a:pPr>
              <a:lnSpc>
                <a:spcPts val="859"/>
              </a:lnSpc>
            </a:pPr>
            <a:r>
              <a:rPr lang="ru-RU" sz="770" b="1" smtClean="0">
                <a:solidFill>
                  <a:srgbClr val="1F1A17"/>
                </a:solidFill>
                <a:latin typeface="Times New Roman"/>
              </a:rPr>
              <a:t>2</a:t>
            </a:r>
          </a:p>
          <a:p>
            <a:pPr>
              <a:lnSpc>
                <a:spcPts val="1000"/>
              </a:lnSpc>
            </a:pPr>
            <a:endParaRPr lang="ru-RU" sz="770" b="1" smtClean="0">
              <a:solidFill>
                <a:srgbClr val="1F1A17"/>
              </a:solidFill>
              <a:latin typeface="Times New Roman"/>
            </a:endParaRPr>
          </a:p>
          <a:p>
            <a:pPr>
              <a:lnSpc>
                <a:spcPts val="1730"/>
              </a:lnSpc>
            </a:pPr>
            <a:r>
              <a:rPr lang="ru-RU" sz="770" b="1" smtClean="0">
                <a:solidFill>
                  <a:srgbClr val="1F1A17"/>
                </a:solidFill>
                <a:latin typeface="Times New Roman"/>
              </a:rPr>
              <a:t>3</a:t>
            </a:r>
          </a:p>
          <a:p>
            <a:pPr>
              <a:lnSpc>
                <a:spcPts val="1000"/>
              </a:lnSpc>
            </a:pPr>
            <a:endParaRPr lang="ru-RU" sz="770" b="1" smtClean="0">
              <a:solidFill>
                <a:srgbClr val="1F1A17"/>
              </a:solidFill>
              <a:latin typeface="Times New Roman"/>
            </a:endParaRPr>
          </a:p>
          <a:p>
            <a:pPr>
              <a:lnSpc>
                <a:spcPts val="1730"/>
              </a:lnSpc>
            </a:pPr>
            <a:r>
              <a:rPr lang="ru-RU" sz="770" b="1" smtClean="0">
                <a:solidFill>
                  <a:srgbClr val="1F1A17"/>
                </a:solidFill>
                <a:latin typeface="Times New Roman"/>
              </a:rPr>
              <a:t>4</a:t>
            </a:r>
            <a:endParaRPr lang="ru-RU" sz="770" b="1">
              <a:solidFill>
                <a:srgbClr val="1F1A17"/>
              </a:solidFill>
              <a:latin typeface="Times New Roman"/>
            </a:endParaRPr>
          </a:p>
        </p:txBody>
      </p:sp>
      <p:sp>
        <p:nvSpPr>
          <p:cNvPr id="27" name="TextBox 26"/>
          <p:cNvSpPr txBox="1"/>
          <p:nvPr/>
        </p:nvSpPr>
        <p:spPr>
          <a:xfrm>
            <a:off x="609600" y="410640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C</a:t>
            </a:r>
            <a:endParaRPr lang="ru-RU" sz="770" b="1">
              <a:solidFill>
                <a:srgbClr val="1F1A17"/>
              </a:solidFill>
              <a:latin typeface="Times New Roman"/>
            </a:endParaRPr>
          </a:p>
        </p:txBody>
      </p:sp>
      <p:sp>
        <p:nvSpPr>
          <p:cNvPr id="28" name="TextBox 27"/>
          <p:cNvSpPr txBox="1"/>
          <p:nvPr/>
        </p:nvSpPr>
        <p:spPr>
          <a:xfrm>
            <a:off x="694690" y="4149499"/>
            <a:ext cx="3687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2</a:t>
            </a:r>
            <a:endParaRPr lang="ru-RU" sz="580" b="1">
              <a:solidFill>
                <a:srgbClr val="1F1A17"/>
              </a:solidFill>
              <a:latin typeface="Times New Roman"/>
            </a:endParaRPr>
          </a:p>
        </p:txBody>
      </p:sp>
      <p:sp>
        <p:nvSpPr>
          <p:cNvPr id="29" name="TextBox 28"/>
          <p:cNvSpPr txBox="1"/>
          <p:nvPr/>
        </p:nvSpPr>
        <p:spPr>
          <a:xfrm>
            <a:off x="727709" y="3867649"/>
            <a:ext cx="264496" cy="128946"/>
          </a:xfrm>
          <a:prstGeom prst="rect">
            <a:avLst/>
          </a:prstGeom>
          <a:noFill/>
        </p:spPr>
        <p:txBody>
          <a:bodyPr vert="horz" wrap="none" lIns="0" tIns="0" rIns="0" bIns="0" rtlCol="0">
            <a:spAutoFit/>
          </a:bodyPr>
          <a:lstStyle/>
          <a:p>
            <a:pPr>
              <a:lnSpc>
                <a:spcPts val="1071"/>
              </a:lnSpc>
            </a:pPr>
            <a:r>
              <a:rPr lang="en-US" sz="770" b="1" smtClean="0">
                <a:solidFill>
                  <a:srgbClr val="1F1A17"/>
                </a:solidFill>
                <a:latin typeface="Times New Roman"/>
              </a:rPr>
              <a:t>P </a:t>
            </a:r>
            <a:r>
              <a:rPr lang="en-US" sz="580" b="1" smtClean="0">
                <a:solidFill>
                  <a:srgbClr val="1F1A17"/>
                </a:solidFill>
                <a:latin typeface="Times New Roman"/>
              </a:rPr>
              <a:t>1  </a:t>
            </a:r>
            <a:r>
              <a:rPr lang="en-US" sz="770" b="1" smtClean="0">
                <a:solidFill>
                  <a:srgbClr val="1F1A17"/>
                </a:solidFill>
                <a:latin typeface="Times New Roman"/>
              </a:rPr>
              <a:t>-C</a:t>
            </a:r>
            <a:endParaRPr lang="ru-RU" sz="770" b="1">
              <a:solidFill>
                <a:srgbClr val="1F1A17"/>
              </a:solidFill>
              <a:latin typeface="Times New Roman"/>
            </a:endParaRPr>
          </a:p>
        </p:txBody>
      </p:sp>
      <p:sp>
        <p:nvSpPr>
          <p:cNvPr id="30" name="TextBox 29"/>
          <p:cNvSpPr txBox="1"/>
          <p:nvPr/>
        </p:nvSpPr>
        <p:spPr>
          <a:xfrm>
            <a:off x="943610" y="3922169"/>
            <a:ext cx="3687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3</a:t>
            </a:r>
            <a:endParaRPr lang="ru-RU" sz="580" b="1">
              <a:solidFill>
                <a:srgbClr val="1F1A17"/>
              </a:solidFill>
              <a:latin typeface="Times New Roman"/>
            </a:endParaRPr>
          </a:p>
        </p:txBody>
      </p:sp>
      <p:sp>
        <p:nvSpPr>
          <p:cNvPr id="31" name="TextBox 30"/>
          <p:cNvSpPr txBox="1"/>
          <p:nvPr/>
        </p:nvSpPr>
        <p:spPr>
          <a:xfrm>
            <a:off x="8185150" y="3934860"/>
            <a:ext cx="49694" cy="115416"/>
          </a:xfrm>
          <a:prstGeom prst="rect">
            <a:avLst/>
          </a:prstGeom>
          <a:noFill/>
        </p:spPr>
        <p:txBody>
          <a:bodyPr vert="horz" wrap="none" lIns="0" tIns="0" rIns="0" bIns="0" rtlCol="0">
            <a:spAutoFit/>
          </a:bodyPr>
          <a:lstStyle/>
          <a:p>
            <a:pPr>
              <a:lnSpc>
                <a:spcPts val="859"/>
              </a:lnSpc>
            </a:pPr>
            <a:r>
              <a:rPr lang="ru-RU" sz="770" b="1" smtClean="0">
                <a:solidFill>
                  <a:srgbClr val="1F1A17"/>
                </a:solidFill>
                <a:latin typeface="Times New Roman"/>
              </a:rPr>
              <a:t>5</a:t>
            </a:r>
            <a:endParaRPr lang="ru-RU" sz="770" b="1">
              <a:solidFill>
                <a:srgbClr val="1F1A17"/>
              </a:solidFill>
              <a:latin typeface="Times New Roman"/>
            </a:endParaRPr>
          </a:p>
        </p:txBody>
      </p:sp>
      <p:sp>
        <p:nvSpPr>
          <p:cNvPr id="32" name="TextBox 31"/>
          <p:cNvSpPr txBox="1"/>
          <p:nvPr/>
        </p:nvSpPr>
        <p:spPr>
          <a:xfrm>
            <a:off x="609600" y="4449309"/>
            <a:ext cx="70532" cy="115416"/>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D</a:t>
            </a:r>
            <a:endParaRPr lang="ru-RU" sz="770" b="1">
              <a:solidFill>
                <a:srgbClr val="1F1A17"/>
              </a:solidFill>
              <a:latin typeface="Times New Roman"/>
            </a:endParaRPr>
          </a:p>
        </p:txBody>
      </p:sp>
      <p:sp>
        <p:nvSpPr>
          <p:cNvPr id="33" name="TextBox 32"/>
          <p:cNvSpPr txBox="1"/>
          <p:nvPr/>
        </p:nvSpPr>
        <p:spPr>
          <a:xfrm>
            <a:off x="680719" y="4494938"/>
            <a:ext cx="36870" cy="76944"/>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3</a:t>
            </a:r>
            <a:endParaRPr lang="ru-RU" sz="580" b="1">
              <a:solidFill>
                <a:srgbClr val="1F1A17"/>
              </a:solidFill>
              <a:latin typeface="Times New Roman"/>
            </a:endParaRPr>
          </a:p>
        </p:txBody>
      </p:sp>
      <p:sp>
        <p:nvSpPr>
          <p:cNvPr id="34" name="TextBox 33"/>
          <p:cNvSpPr txBox="1"/>
          <p:nvPr/>
        </p:nvSpPr>
        <p:spPr>
          <a:xfrm>
            <a:off x="727709" y="4270238"/>
            <a:ext cx="70532" cy="520079"/>
          </a:xfrm>
          <a:prstGeom prst="rect">
            <a:avLst/>
          </a:prstGeom>
          <a:noFill/>
        </p:spPr>
        <p:txBody>
          <a:bodyPr vert="horz" wrap="none" lIns="0" tIns="0" rIns="0" bIns="0" rtlCol="0">
            <a:spAutoFit/>
          </a:bodyPr>
          <a:lstStyle/>
          <a:p>
            <a:pPr>
              <a:lnSpc>
                <a:spcPts val="852"/>
              </a:lnSpc>
            </a:pPr>
            <a:r>
              <a:rPr lang="en-US" sz="770" b="1" smtClean="0">
                <a:solidFill>
                  <a:srgbClr val="1F1A17"/>
                </a:solidFill>
                <a:latin typeface="Times New Roman"/>
              </a:rPr>
              <a:t>C</a:t>
            </a:r>
          </a:p>
          <a:p>
            <a:pPr>
              <a:lnSpc>
                <a:spcPts val="1000"/>
              </a:lnSpc>
            </a:pPr>
            <a:endParaRPr lang="en-US" sz="770" b="1" smtClean="0">
              <a:solidFill>
                <a:srgbClr val="1F1A17"/>
              </a:solidFill>
              <a:latin typeface="Times New Roman"/>
            </a:endParaRPr>
          </a:p>
          <a:p>
            <a:pPr>
              <a:lnSpc>
                <a:spcPts val="1000"/>
              </a:lnSpc>
            </a:pPr>
            <a:endParaRPr lang="en-US" sz="770" b="1" smtClean="0">
              <a:solidFill>
                <a:srgbClr val="1F1A17"/>
              </a:solidFill>
              <a:latin typeface="Times New Roman"/>
            </a:endParaRPr>
          </a:p>
          <a:p>
            <a:pPr>
              <a:lnSpc>
                <a:spcPts val="1270"/>
              </a:lnSpc>
            </a:pPr>
            <a:r>
              <a:rPr lang="en-US" sz="770" b="1" smtClean="0">
                <a:solidFill>
                  <a:srgbClr val="1F1A17"/>
                </a:solidFill>
                <a:latin typeface="Times New Roman"/>
              </a:rPr>
              <a:t>D</a:t>
            </a:r>
            <a:endParaRPr lang="ru-RU" sz="770" b="1">
              <a:solidFill>
                <a:srgbClr val="1F1A17"/>
              </a:solidFill>
              <a:latin typeface="Times New Roman"/>
            </a:endParaRPr>
          </a:p>
        </p:txBody>
      </p:sp>
      <p:sp>
        <p:nvSpPr>
          <p:cNvPr id="35" name="TextBox 34"/>
          <p:cNvSpPr txBox="1"/>
          <p:nvPr/>
        </p:nvSpPr>
        <p:spPr>
          <a:xfrm>
            <a:off x="800100" y="4314599"/>
            <a:ext cx="117020" cy="475900"/>
          </a:xfrm>
          <a:prstGeom prst="rect">
            <a:avLst/>
          </a:prstGeom>
          <a:noFill/>
        </p:spPr>
        <p:txBody>
          <a:bodyPr vert="horz" wrap="none" lIns="0" tIns="0" rIns="0" bIns="0" rtlCol="0">
            <a:spAutoFit/>
          </a:bodyPr>
          <a:lstStyle/>
          <a:p>
            <a:pPr>
              <a:lnSpc>
                <a:spcPts val="642"/>
              </a:lnSpc>
            </a:pPr>
            <a:r>
              <a:rPr lang="ru-RU" sz="580" b="1" smtClean="0">
                <a:solidFill>
                  <a:srgbClr val="1F1A17"/>
                </a:solidFill>
                <a:latin typeface="Times New Roman"/>
              </a:rPr>
              <a:t>1</a:t>
            </a:r>
          </a:p>
          <a:p>
            <a:pPr>
              <a:lnSpc>
                <a:spcPts val="1000"/>
              </a:lnSpc>
            </a:pPr>
            <a:endParaRPr lang="ru-RU" sz="580" b="1" smtClean="0">
              <a:solidFill>
                <a:srgbClr val="1F1A17"/>
              </a:solidFill>
              <a:latin typeface="Times New Roman"/>
            </a:endParaRPr>
          </a:p>
          <a:p>
            <a:pPr>
              <a:lnSpc>
                <a:spcPts val="1000"/>
              </a:lnSpc>
            </a:pPr>
            <a:endParaRPr lang="ru-RU" sz="580" b="1" smtClean="0">
              <a:solidFill>
                <a:srgbClr val="1F1A17"/>
              </a:solidFill>
              <a:latin typeface="Times New Roman"/>
            </a:endParaRPr>
          </a:p>
          <a:p>
            <a:pPr>
              <a:lnSpc>
                <a:spcPts val="1250"/>
              </a:lnSpc>
            </a:pPr>
            <a:r>
              <a:rPr lang="ru-RU" sz="580" b="1" smtClean="0">
                <a:solidFill>
                  <a:srgbClr val="1F1A17"/>
                </a:solidFill>
                <a:latin typeface="Times New Roman"/>
              </a:rPr>
              <a:t>1 -2</a:t>
            </a:r>
            <a:endParaRPr lang="ru-RU" sz="580" b="1">
              <a:solidFill>
                <a:srgbClr val="1F1A17"/>
              </a:solidFill>
              <a:latin typeface="Times New Roman"/>
            </a:endParaRPr>
          </a:p>
        </p:txBody>
      </p:sp>
      <p:sp>
        <p:nvSpPr>
          <p:cNvPr id="36" name="TextBox 35"/>
          <p:cNvSpPr txBox="1"/>
          <p:nvPr/>
        </p:nvSpPr>
        <p:spPr>
          <a:xfrm>
            <a:off x="1512569" y="5563141"/>
            <a:ext cx="1692771" cy="166712"/>
          </a:xfrm>
          <a:prstGeom prst="rect">
            <a:avLst/>
          </a:prstGeom>
          <a:noFill/>
        </p:spPr>
        <p:txBody>
          <a:bodyPr vert="horz" wrap="none" lIns="0" tIns="0" rIns="0" bIns="0" rtlCol="0">
            <a:spAutoFit/>
          </a:bodyPr>
          <a:lstStyle/>
          <a:p>
            <a:pPr>
              <a:lnSpc>
                <a:spcPts val="1262"/>
              </a:lnSpc>
            </a:pPr>
            <a:r>
              <a:rPr lang="pt-BR" sz="1140" b="1" smtClean="0">
                <a:solidFill>
                  <a:srgbClr val="1F1A17"/>
                </a:solidFill>
                <a:latin typeface="Times New Roman"/>
              </a:rPr>
              <a:t>P r e -S a lt L im e s to n e s</a:t>
            </a:r>
            <a:endParaRPr lang="ru-RU" sz="1140" b="1">
              <a:solidFill>
                <a:srgbClr val="1F1A17"/>
              </a:solidFill>
              <a:latin typeface="Times New Roman"/>
            </a:endParaRPr>
          </a:p>
        </p:txBody>
      </p:sp>
      <p:sp>
        <p:nvSpPr>
          <p:cNvPr id="37" name="TextBox 36"/>
          <p:cNvSpPr txBox="1"/>
          <p:nvPr/>
        </p:nvSpPr>
        <p:spPr>
          <a:xfrm>
            <a:off x="2884170" y="4924331"/>
            <a:ext cx="3319948" cy="1308050"/>
          </a:xfrm>
          <a:prstGeom prst="rect">
            <a:avLst/>
          </a:prstGeom>
          <a:noFill/>
        </p:spPr>
        <p:txBody>
          <a:bodyPr vert="horz" wrap="none" lIns="0" tIns="0" rIns="0" bIns="0" rtlCol="0">
            <a:spAutoFit/>
          </a:bodyPr>
          <a:lstStyle/>
          <a:p>
            <a:pPr marL="0" marR="0" lvl="0" indent="0" defTabSz="914400" eaLnBrk="1" fontAlgn="auto" latinLnBrk="0" hangingPunct="1">
              <a:lnSpc>
                <a:spcPts val="1262"/>
              </a:lnSpc>
              <a:buClrTx/>
              <a:buSzTx/>
              <a:buNone/>
              <a:tabLst>
                <a:tab pos="1206500" algn="l"/>
              </a:tabLst>
              <a:defRPr/>
            </a:pPr>
            <a:r>
              <a:rPr lang="en-US" smtClean="0"/>
              <a:t>	</a:t>
            </a:r>
            <a:r>
              <a:rPr lang="en-US" sz="1140" b="1" smtClean="0">
                <a:solidFill>
                  <a:srgbClr val="1F1A17"/>
                </a:solidFill>
                <a:latin typeface="Times New Roman"/>
              </a:rPr>
              <a:t>L egend</a:t>
            </a: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000"/>
              </a:lnSpc>
              <a:buClrTx/>
              <a:buSzTx/>
              <a:buNone/>
              <a:tabLst>
                <a:tab pos="1206500" algn="l"/>
              </a:tabLst>
              <a:defRPr/>
            </a:pPr>
            <a:endParaRPr lang="en-US" sz="1140" b="1" smtClean="0">
              <a:solidFill>
                <a:srgbClr val="1F1A17"/>
              </a:solidFill>
              <a:latin typeface="Times New Roman"/>
            </a:endParaRPr>
          </a:p>
          <a:p>
            <a:pPr marL="0" marR="0" lvl="0" indent="0" defTabSz="914400" eaLnBrk="1" fontAlgn="auto" latinLnBrk="0" hangingPunct="1">
              <a:lnSpc>
                <a:spcPts val="1907"/>
              </a:lnSpc>
              <a:buClrTx/>
              <a:buSzTx/>
              <a:buNone/>
              <a:tabLst>
                <a:tab pos="1206500" algn="l"/>
              </a:tabLst>
              <a:defRPr/>
            </a:pPr>
            <a:r>
              <a:rPr lang="en-US" sz="1200" smtClean="0">
                <a:solidFill>
                  <a:srgbClr val="FFFFFF"/>
                </a:solidFill>
                <a:latin typeface="Times New Roman"/>
              </a:rPr>
              <a:t>Note: all oil deposit areas depicted here are notional.</a:t>
            </a:r>
            <a:endParaRPr lang="ru-RU" sz="1200">
              <a:solidFill>
                <a:srgbClr val="FFFFFF"/>
              </a:solidFill>
              <a:latin typeface="Times New Roman"/>
            </a:endParaRPr>
          </a:p>
        </p:txBody>
      </p:sp>
      <p:sp>
        <p:nvSpPr>
          <p:cNvPr id="38" name="TextBox 37"/>
          <p:cNvSpPr txBox="1"/>
          <p:nvPr/>
        </p:nvSpPr>
        <p:spPr>
          <a:xfrm>
            <a:off x="8185150" y="4281570"/>
            <a:ext cx="221214" cy="430311"/>
          </a:xfrm>
          <a:prstGeom prst="rect">
            <a:avLst/>
          </a:prstGeom>
          <a:noFill/>
        </p:spPr>
        <p:txBody>
          <a:bodyPr vert="horz" wrap="none" lIns="0" tIns="0" rIns="0" bIns="0" rtlCol="0">
            <a:spAutoFit/>
          </a:bodyPr>
          <a:lstStyle/>
          <a:p>
            <a:pPr>
              <a:lnSpc>
                <a:spcPts val="859"/>
              </a:lnSpc>
            </a:pPr>
            <a:r>
              <a:rPr lang="ru-RU" sz="770" b="1" smtClean="0">
                <a:solidFill>
                  <a:srgbClr val="1F1A17"/>
                </a:solidFill>
                <a:latin typeface="Times New Roman"/>
              </a:rPr>
              <a:t>6</a:t>
            </a:r>
          </a:p>
          <a:p>
            <a:pPr>
              <a:lnSpc>
                <a:spcPts val="1000"/>
              </a:lnSpc>
            </a:pPr>
            <a:endParaRPr lang="ru-RU" sz="770" b="1" smtClean="0">
              <a:solidFill>
                <a:srgbClr val="1F1A17"/>
              </a:solidFill>
              <a:latin typeface="Times New Roman"/>
            </a:endParaRPr>
          </a:p>
          <a:p>
            <a:pPr>
              <a:lnSpc>
                <a:spcPts val="1730"/>
              </a:lnSpc>
            </a:pPr>
            <a:r>
              <a:rPr lang="ru-RU" sz="770" b="1" smtClean="0">
                <a:solidFill>
                  <a:srgbClr val="1F1A17"/>
                </a:solidFill>
                <a:latin typeface="Times New Roman"/>
              </a:rPr>
              <a:t>7  км</a:t>
            </a:r>
            <a:endParaRPr lang="ru-RU" sz="770" b="1">
              <a:solidFill>
                <a:srgbClr val="1F1A17"/>
              </a:solidFill>
              <a:latin typeface="Times New Roman"/>
            </a:endParaRPr>
          </a:p>
        </p:txBody>
      </p:sp>
      <p:sp>
        <p:nvSpPr>
          <p:cNvPr id="39" name="TextBox 38"/>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40" name="TextBox 39"/>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41" name="TextBox 40"/>
          <p:cNvSpPr txBox="1"/>
          <p:nvPr/>
        </p:nvSpPr>
        <p:spPr>
          <a:xfrm>
            <a:off x="323528" y="1052736"/>
            <a:ext cx="5355569" cy="461665"/>
          </a:xfrm>
          <a:prstGeom prst="rect">
            <a:avLst/>
          </a:prstGeom>
          <a:noFill/>
        </p:spPr>
        <p:txBody>
          <a:bodyPr wrap="none" rtlCol="0">
            <a:spAutoFit/>
          </a:bodyPr>
          <a:lstStyle/>
          <a:p>
            <a:r>
              <a:rPr lang="en-US" sz="2400" dirty="0" smtClean="0"/>
              <a:t>“The Carboniferous Trend is well  known”</a:t>
            </a:r>
            <a:endParaRPr lang="ru-RU" sz="2400" dirty="0"/>
          </a:p>
        </p:txBody>
      </p:sp>
      <p:sp>
        <p:nvSpPr>
          <p:cNvPr id="42" name="Номер слайда 41"/>
          <p:cNvSpPr>
            <a:spLocks noGrp="1"/>
          </p:cNvSpPr>
          <p:nvPr>
            <p:ph type="sldNum" sz="quarter" idx="12"/>
          </p:nvPr>
        </p:nvSpPr>
        <p:spPr>
          <a:xfrm>
            <a:off x="6786578" y="6143644"/>
            <a:ext cx="2133600" cy="365125"/>
          </a:xfrm>
        </p:spPr>
        <p:txBody>
          <a:bodyPr/>
          <a:lstStyle/>
          <a:p>
            <a:fld id="{6FC88545-D303-41C0-AA29-C33C92AD3EE3}" type="slidenum">
              <a:rPr lang="ru-RU" smtClean="0"/>
              <a:pPr/>
              <a:t>26</a:t>
            </a:fld>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786578" y="6143644"/>
            <a:ext cx="2133600" cy="365125"/>
          </a:xfrm>
        </p:spPr>
        <p:txBody>
          <a:bodyPr/>
          <a:lstStyle/>
          <a:p>
            <a:fld id="{6FC88545-D303-41C0-AA29-C33C92AD3EE3}" type="slidenum">
              <a:rPr lang="ru-RU" smtClean="0"/>
              <a:pPr/>
              <a:t>3</a:t>
            </a:fld>
            <a:endParaRPr lang="ru-RU" dirty="0"/>
          </a:p>
        </p:txBody>
      </p:sp>
      <p:sp>
        <p:nvSpPr>
          <p:cNvPr id="3" name="TextBox 2"/>
          <p:cNvSpPr txBox="1"/>
          <p:nvPr/>
        </p:nvSpPr>
        <p:spPr>
          <a:xfrm>
            <a:off x="3500430" y="428604"/>
            <a:ext cx="4743286" cy="456343"/>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266700" algn="l"/>
              </a:tabLst>
              <a:defRPr/>
            </a:pPr>
            <a:r>
              <a:rPr lang="en-US" sz="2400" b="1" u="sng" dirty="0" smtClean="0">
                <a:solidFill>
                  <a:srgbClr val="000000"/>
                </a:solidFill>
                <a:latin typeface="Candara"/>
              </a:rPr>
              <a:t>Contents</a:t>
            </a:r>
            <a:r>
              <a:rPr lang="en-US" sz="2400" b="1" dirty="0" smtClean="0">
                <a:solidFill>
                  <a:srgbClr val="000000"/>
                </a:solidFill>
                <a:latin typeface="Candara"/>
              </a:rPr>
              <a:t>		</a:t>
            </a:r>
            <a:r>
              <a:rPr lang="en-US" sz="2400" b="1" u="sng" dirty="0" smtClean="0">
                <a:solidFill>
                  <a:srgbClr val="000000"/>
                </a:solidFill>
                <a:latin typeface="Candara"/>
              </a:rPr>
              <a:t>November</a:t>
            </a:r>
            <a:r>
              <a:rPr lang="en-US" sz="2400" b="1" dirty="0" smtClean="0">
                <a:solidFill>
                  <a:srgbClr val="000000"/>
                </a:solidFill>
                <a:latin typeface="Candara"/>
              </a:rPr>
              <a:t> </a:t>
            </a:r>
            <a:r>
              <a:rPr lang="en-US" sz="2400" b="1" u="sng" dirty="0" smtClean="0">
                <a:solidFill>
                  <a:srgbClr val="000000"/>
                </a:solidFill>
                <a:latin typeface="Candara"/>
              </a:rPr>
              <a:t>2011</a:t>
            </a:r>
            <a:endParaRPr lang="ru-RU" sz="2400" b="1" u="sng" dirty="0">
              <a:solidFill>
                <a:srgbClr val="000000"/>
              </a:solidFill>
              <a:latin typeface="Candara"/>
            </a:endParaRPr>
          </a:p>
        </p:txBody>
      </p:sp>
      <p:pic>
        <p:nvPicPr>
          <p:cNvPr id="4" name="Рисунок 3" descr="ws_E032.tmp"/>
          <p:cNvPicPr>
            <a:picLocks/>
          </p:cNvPicPr>
          <p:nvPr/>
        </p:nvPicPr>
        <p:blipFill>
          <a:blip r:embed="rId2" cstate="print"/>
          <a:stretch>
            <a:fillRect/>
          </a:stretch>
        </p:blipFill>
        <p:spPr>
          <a:xfrm>
            <a:off x="0" y="0"/>
            <a:ext cx="9144000" cy="533400"/>
          </a:xfrm>
          <a:prstGeom prst="rect">
            <a:avLst/>
          </a:prstGeom>
        </p:spPr>
      </p:pic>
      <p:sp>
        <p:nvSpPr>
          <p:cNvPr id="8" name="TextBox 7"/>
          <p:cNvSpPr txBox="1"/>
          <p:nvPr/>
        </p:nvSpPr>
        <p:spPr>
          <a:xfrm>
            <a:off x="285720" y="571480"/>
            <a:ext cx="7585859" cy="6063198"/>
          </a:xfrm>
          <a:prstGeom prst="rect">
            <a:avLst/>
          </a:prstGeom>
          <a:noFill/>
        </p:spPr>
        <p:txBody>
          <a:bodyPr wrap="none" rtlCol="0">
            <a:spAutoFit/>
          </a:bodyPr>
          <a:lstStyle/>
          <a:p>
            <a:r>
              <a:rPr lang="en-US" sz="1600" b="1" u="sng" dirty="0" smtClean="0">
                <a:latin typeface="Candara" pitchFamily="34" charset="0"/>
              </a:rPr>
              <a:t>Page</a:t>
            </a:r>
            <a:r>
              <a:rPr lang="en-US" sz="1600" b="1" dirty="0" smtClean="0">
                <a:latin typeface="Candara" pitchFamily="34" charset="0"/>
              </a:rPr>
              <a:t>	 </a:t>
            </a:r>
            <a:r>
              <a:rPr lang="en-US" sz="1600" b="1" u="sng" dirty="0" smtClean="0">
                <a:latin typeface="Candara" pitchFamily="34" charset="0"/>
              </a:rPr>
              <a:t>Title</a:t>
            </a:r>
          </a:p>
          <a:p>
            <a:endParaRPr lang="en-US" sz="400" b="1" u="sng" dirty="0" smtClean="0">
              <a:latin typeface="Candara" pitchFamily="34" charset="0"/>
            </a:endParaRPr>
          </a:p>
          <a:p>
            <a:r>
              <a:rPr lang="en-US" sz="1600" dirty="0" smtClean="0">
                <a:latin typeface="Candara" pitchFamily="34" charset="0"/>
              </a:rPr>
              <a:t>4	Our Status in Kazakhstan</a:t>
            </a:r>
          </a:p>
          <a:p>
            <a:r>
              <a:rPr lang="en-US" sz="1600" dirty="0" smtClean="0">
                <a:latin typeface="Candara" pitchFamily="34" charset="0"/>
              </a:rPr>
              <a:t>5	“The North Block”</a:t>
            </a:r>
          </a:p>
          <a:p>
            <a:r>
              <a:rPr lang="en-US" sz="1600" dirty="0" smtClean="0">
                <a:latin typeface="Candara" pitchFamily="34" charset="0"/>
              </a:rPr>
              <a:t>6	Caspian’s Origin</a:t>
            </a:r>
          </a:p>
          <a:p>
            <a:pPr marL="342900" indent="-342900">
              <a:buAutoNum type="arabicPlain" startAt="7"/>
            </a:pPr>
            <a:r>
              <a:rPr lang="en-US" sz="1600" dirty="0" smtClean="0">
                <a:latin typeface="Candara" pitchFamily="34" charset="0"/>
              </a:rPr>
              <a:t> 	Aral’s New Structure</a:t>
            </a:r>
          </a:p>
          <a:p>
            <a:pPr marL="342900" lvl="0" indent="-342900">
              <a:buFontTx/>
              <a:buAutoNum type="arabicPlain" startAt="7"/>
            </a:pPr>
            <a:r>
              <a:rPr lang="en-US" sz="1600" dirty="0" smtClean="0">
                <a:latin typeface="Candara" pitchFamily="34" charset="0"/>
              </a:rPr>
              <a:t>	APC – “ Under New Management”</a:t>
            </a:r>
          </a:p>
          <a:p>
            <a:pPr lvl="0"/>
            <a:r>
              <a:rPr lang="en-US" sz="1600" dirty="0" smtClean="0">
                <a:latin typeface="Candara" pitchFamily="34" charset="0"/>
              </a:rPr>
              <a:t>9	2011-Drilling renewed in North Block</a:t>
            </a:r>
          </a:p>
          <a:p>
            <a:pPr lvl="0"/>
            <a:r>
              <a:rPr lang="en-US" sz="1600" dirty="0" smtClean="0">
                <a:latin typeface="Candara" pitchFamily="34" charset="0"/>
              </a:rPr>
              <a:t>10	</a:t>
            </a:r>
            <a:r>
              <a:rPr lang="en-CA" sz="1600" dirty="0" smtClean="0">
                <a:latin typeface="Candara" pitchFamily="34" charset="0"/>
              </a:rPr>
              <a:t> East </a:t>
            </a:r>
            <a:r>
              <a:rPr lang="en-CA" sz="1600" dirty="0" err="1" smtClean="0">
                <a:latin typeface="Candara" pitchFamily="34" charset="0"/>
              </a:rPr>
              <a:t>Zhagabulak</a:t>
            </a:r>
            <a:r>
              <a:rPr lang="en-CA" sz="1600" dirty="0" smtClean="0">
                <a:latin typeface="Candara" pitchFamily="34" charset="0"/>
              </a:rPr>
              <a:t> Field</a:t>
            </a:r>
            <a:endParaRPr lang="en-US" sz="1600" dirty="0" smtClean="0">
              <a:latin typeface="Candara" pitchFamily="34" charset="0"/>
            </a:endParaRPr>
          </a:p>
          <a:p>
            <a:r>
              <a:rPr lang="en-US" sz="1600" dirty="0" smtClean="0">
                <a:latin typeface="Candara" pitchFamily="34" charset="0"/>
              </a:rPr>
              <a:t>11	——— “——— </a:t>
            </a:r>
            <a:r>
              <a:rPr lang="en-CA" sz="1600" dirty="0" smtClean="0">
                <a:latin typeface="Candara" pitchFamily="34" charset="0"/>
              </a:rPr>
              <a:t>Well #308 – Success is significant</a:t>
            </a:r>
            <a:endParaRPr lang="en-US" sz="1600" dirty="0" smtClean="0">
              <a:latin typeface="Candara" pitchFamily="34" charset="0"/>
            </a:endParaRPr>
          </a:p>
          <a:p>
            <a:r>
              <a:rPr lang="en-US" sz="1600" dirty="0" smtClean="0">
                <a:latin typeface="Candara" pitchFamily="34" charset="0"/>
              </a:rPr>
              <a:t>12	 ——— “——— Reason for confidence “Location and Geology”</a:t>
            </a:r>
          </a:p>
          <a:p>
            <a:r>
              <a:rPr lang="en-US" sz="1600" dirty="0" smtClean="0">
                <a:latin typeface="Candara" pitchFamily="34" charset="0"/>
              </a:rPr>
              <a:t>13	 ——— “——— “Not a Huge Field But it Has Significant Value for Caspian”</a:t>
            </a:r>
          </a:p>
          <a:p>
            <a:pPr lvl="0"/>
            <a:r>
              <a:rPr lang="en-US" sz="1600" dirty="0" smtClean="0">
                <a:latin typeface="Candara" pitchFamily="34" charset="0"/>
              </a:rPr>
              <a:t>14	 ——— “———  Value Sensitivity to Brent Price</a:t>
            </a:r>
          </a:p>
          <a:p>
            <a:pPr lvl="0"/>
            <a:r>
              <a:rPr lang="en-US" sz="1600" dirty="0" smtClean="0">
                <a:latin typeface="Candara" pitchFamily="34" charset="0"/>
              </a:rPr>
              <a:t>15	</a:t>
            </a:r>
            <a:r>
              <a:rPr lang="en-CA" sz="1600" dirty="0" smtClean="0">
                <a:latin typeface="Candara" pitchFamily="34" charset="0"/>
              </a:rPr>
              <a:t>West </a:t>
            </a:r>
            <a:r>
              <a:rPr lang="en-CA" sz="1600" dirty="0" err="1" smtClean="0">
                <a:latin typeface="Candara" pitchFamily="34" charset="0"/>
              </a:rPr>
              <a:t>Zhagabulak</a:t>
            </a:r>
            <a:endParaRPr lang="en-US" sz="1600" dirty="0" smtClean="0">
              <a:latin typeface="Candara" pitchFamily="34" charset="0"/>
            </a:endParaRPr>
          </a:p>
          <a:p>
            <a:r>
              <a:rPr lang="en-US" sz="1600" dirty="0" smtClean="0">
                <a:latin typeface="Candara" pitchFamily="34" charset="0"/>
              </a:rPr>
              <a:t>16	 ——— “——— /</a:t>
            </a:r>
            <a:r>
              <a:rPr lang="en-CA" sz="1600" dirty="0" err="1" smtClean="0">
                <a:latin typeface="Candara" pitchFamily="34" charset="0"/>
              </a:rPr>
              <a:t>Sakramabas</a:t>
            </a:r>
            <a:endParaRPr lang="en-US" sz="1600" dirty="0" smtClean="0">
              <a:latin typeface="Candara" pitchFamily="34" charset="0"/>
            </a:endParaRPr>
          </a:p>
          <a:p>
            <a:r>
              <a:rPr lang="en-US" sz="1600" dirty="0" smtClean="0">
                <a:latin typeface="Candara" pitchFamily="34" charset="0"/>
              </a:rPr>
              <a:t>17	Greater  </a:t>
            </a:r>
            <a:r>
              <a:rPr lang="en-US" sz="1600" dirty="0" err="1" smtClean="0">
                <a:latin typeface="Candara" pitchFamily="34" charset="0"/>
              </a:rPr>
              <a:t>Zhagabulak</a:t>
            </a:r>
            <a:r>
              <a:rPr lang="en-US" sz="1600" dirty="0" smtClean="0">
                <a:latin typeface="Candara" pitchFamily="34" charset="0"/>
              </a:rPr>
              <a:t> – I, II, III, IV, V</a:t>
            </a:r>
          </a:p>
          <a:p>
            <a:r>
              <a:rPr lang="en-US" sz="1600" dirty="0" smtClean="0">
                <a:latin typeface="Candara" pitchFamily="34" charset="0"/>
              </a:rPr>
              <a:t>18	Work Program</a:t>
            </a:r>
          </a:p>
          <a:p>
            <a:r>
              <a:rPr lang="en-US" sz="1600" dirty="0" smtClean="0">
                <a:latin typeface="Candara" pitchFamily="34" charset="0"/>
              </a:rPr>
              <a:t>19	Beyond Greater </a:t>
            </a:r>
            <a:r>
              <a:rPr lang="en-US" sz="1600" dirty="0" err="1" smtClean="0">
                <a:latin typeface="Candara" pitchFamily="34" charset="0"/>
              </a:rPr>
              <a:t>Zhagabulak</a:t>
            </a:r>
            <a:endParaRPr lang="en-US" sz="1600" dirty="0" smtClean="0">
              <a:latin typeface="Candara" pitchFamily="34" charset="0"/>
            </a:endParaRPr>
          </a:p>
          <a:p>
            <a:pPr lvl="0"/>
            <a:r>
              <a:rPr lang="en-US" sz="1600" dirty="0" smtClean="0">
                <a:latin typeface="Candara" pitchFamily="34" charset="0"/>
              </a:rPr>
              <a:t>20	</a:t>
            </a:r>
            <a:r>
              <a:rPr lang="en-US" sz="1600" dirty="0" err="1" smtClean="0">
                <a:latin typeface="Candara" pitchFamily="34" charset="0"/>
              </a:rPr>
              <a:t>Baktygaryn</a:t>
            </a:r>
            <a:endParaRPr lang="en-US" sz="1600" dirty="0" smtClean="0">
              <a:latin typeface="Candara" pitchFamily="34" charset="0"/>
            </a:endParaRPr>
          </a:p>
          <a:p>
            <a:r>
              <a:rPr lang="en-US" sz="1600" dirty="0" smtClean="0">
                <a:latin typeface="Candara" pitchFamily="34" charset="0"/>
              </a:rPr>
              <a:t>21	Caspian Energy Inc. Net Present Value 	</a:t>
            </a:r>
          </a:p>
          <a:p>
            <a:pPr lvl="0"/>
            <a:r>
              <a:rPr lang="en-US" sz="1600" dirty="0" smtClean="0">
                <a:latin typeface="Candara" pitchFamily="34" charset="0"/>
              </a:rPr>
              <a:t>22	Caspian Share Price History (2 yr)</a:t>
            </a:r>
          </a:p>
          <a:p>
            <a:pPr lvl="0"/>
            <a:r>
              <a:rPr lang="en-US" sz="1600" dirty="0" smtClean="0">
                <a:latin typeface="Candara" pitchFamily="34" charset="0"/>
              </a:rPr>
              <a:t>23	Why Caspian</a:t>
            </a:r>
          </a:p>
          <a:p>
            <a:r>
              <a:rPr lang="en-US" sz="1600" dirty="0" smtClean="0">
                <a:latin typeface="Candara" pitchFamily="34" charset="0"/>
              </a:rPr>
              <a:t>24	Appendix – Connections to Market 	</a:t>
            </a:r>
          </a:p>
          <a:p>
            <a:r>
              <a:rPr lang="en-US" sz="1600" dirty="0" smtClean="0">
                <a:latin typeface="Candara" pitchFamily="34" charset="0"/>
              </a:rPr>
              <a:t>25	Appendix – Aral Y-T-D  Daily Oil Production</a:t>
            </a:r>
          </a:p>
          <a:p>
            <a:r>
              <a:rPr lang="en-US" sz="1600" dirty="0" smtClean="0">
                <a:latin typeface="Candara" pitchFamily="34" charset="0"/>
              </a:rPr>
              <a:t>26	Appendix – Reasons for Confidence	</a:t>
            </a:r>
            <a:endParaRPr lang="ru-RU" sz="1600" dirty="0" smtClean="0">
              <a:latin typeface="Candara" pitchFamily="34" charset="0"/>
            </a:endParaRPr>
          </a:p>
        </p:txBody>
      </p:sp>
      <p:pic>
        <p:nvPicPr>
          <p:cNvPr id="6" name="Рисунок 5" descr="ws_E043.tmp"/>
          <p:cNvPicPr>
            <a:picLocks/>
          </p:cNvPicPr>
          <p:nvPr/>
        </p:nvPicPr>
        <p:blipFill>
          <a:blip r:embed="rId3" cstate="print"/>
          <a:stretch>
            <a:fillRect/>
          </a:stretch>
        </p:blipFill>
        <p:spPr>
          <a:xfrm>
            <a:off x="0" y="6512559"/>
            <a:ext cx="9144000" cy="345440"/>
          </a:xfrm>
          <a:prstGeom prst="rect">
            <a:avLst/>
          </a:prstGeom>
        </p:spPr>
      </p:pic>
      <p:sp>
        <p:nvSpPr>
          <p:cNvPr id="7" name="TextBox 6"/>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9" name="TextBox 8"/>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myslide3">
    <p:spTree>
      <p:nvGrpSpPr>
        <p:cNvPr id="1" name=""/>
        <p:cNvGrpSpPr/>
        <p:nvPr/>
      </p:nvGrpSpPr>
      <p:grpSpPr>
        <a:xfrm>
          <a:off x="0" y="0"/>
          <a:ext cx="0" cy="0"/>
          <a:chOff x="0" y="0"/>
          <a:chExt cx="0" cy="0"/>
        </a:xfrm>
      </p:grpSpPr>
      <p:pic>
        <p:nvPicPr>
          <p:cNvPr id="33" name="Рисунок 32" descr="North Block baktyg.jpg"/>
          <p:cNvPicPr>
            <a:picLocks noChangeAspect="1"/>
          </p:cNvPicPr>
          <p:nvPr/>
        </p:nvPicPr>
        <p:blipFill>
          <a:blip r:embed="rId2" cstate="print"/>
          <a:stretch>
            <a:fillRect/>
          </a:stretch>
        </p:blipFill>
        <p:spPr>
          <a:xfrm>
            <a:off x="539552" y="2492896"/>
            <a:ext cx="8067826" cy="3778792"/>
          </a:xfrm>
          <a:prstGeom prst="rect">
            <a:avLst/>
          </a:prstGeom>
        </p:spPr>
      </p:pic>
      <p:pic>
        <p:nvPicPr>
          <p:cNvPr id="4" name="Рисунок 3" descr="ws_E032.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E043.tmp"/>
          <p:cNvPicPr>
            <a:picLocks/>
          </p:cNvPicPr>
          <p:nvPr/>
        </p:nvPicPr>
        <p:blipFill>
          <a:blip r:embed="rId4" cstate="print"/>
          <a:stretch>
            <a:fillRect/>
          </a:stretch>
        </p:blipFill>
        <p:spPr>
          <a:xfrm>
            <a:off x="0" y="6512559"/>
            <a:ext cx="9144000" cy="345440"/>
          </a:xfrm>
          <a:prstGeom prst="rect">
            <a:avLst/>
          </a:prstGeom>
        </p:spPr>
      </p:pic>
      <p:sp>
        <p:nvSpPr>
          <p:cNvPr id="11" name="TextBox 10"/>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2" name="TextBox 11"/>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sp>
        <p:nvSpPr>
          <p:cNvPr id="13" name="Номер слайда 12"/>
          <p:cNvSpPr>
            <a:spLocks noGrp="1"/>
          </p:cNvSpPr>
          <p:nvPr>
            <p:ph type="sldNum" sz="quarter" idx="12"/>
          </p:nvPr>
        </p:nvSpPr>
        <p:spPr>
          <a:xfrm>
            <a:off x="6786578" y="6143644"/>
            <a:ext cx="2133600" cy="365125"/>
          </a:xfrm>
        </p:spPr>
        <p:txBody>
          <a:bodyPr/>
          <a:lstStyle/>
          <a:p>
            <a:fld id="{6FC88545-D303-41C0-AA29-C33C92AD3EE3}" type="slidenum">
              <a:rPr lang="ru-RU" smtClean="0"/>
              <a:pPr/>
              <a:t>4</a:t>
            </a:fld>
            <a:endParaRPr lang="ru-RU" dirty="0"/>
          </a:p>
        </p:txBody>
      </p:sp>
      <p:sp>
        <p:nvSpPr>
          <p:cNvPr id="15" name="Кольцо 14"/>
          <p:cNvSpPr/>
          <p:nvPr/>
        </p:nvSpPr>
        <p:spPr>
          <a:xfrm>
            <a:off x="539552" y="3645024"/>
            <a:ext cx="1152128" cy="1152128"/>
          </a:xfrm>
          <a:prstGeom prst="donut">
            <a:avLst>
              <a:gd name="adj" fmla="val 1274"/>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16" name="Стрелка влево 15"/>
          <p:cNvSpPr/>
          <p:nvPr/>
        </p:nvSpPr>
        <p:spPr>
          <a:xfrm rot="9139599">
            <a:off x="4576446" y="5257838"/>
            <a:ext cx="1375471" cy="47834"/>
          </a:xfrm>
          <a:prstGeom prst="leftArrow">
            <a:avLst>
              <a:gd name="adj1" fmla="val 21238"/>
              <a:gd name="adj2" fmla="val 57670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563888" y="5661248"/>
            <a:ext cx="1282723" cy="261610"/>
          </a:xfrm>
          <a:prstGeom prst="rect">
            <a:avLst/>
          </a:prstGeom>
        </p:spPr>
        <p:txBody>
          <a:bodyPr wrap="none">
            <a:spAutoFit/>
          </a:bodyPr>
          <a:lstStyle/>
          <a:p>
            <a:r>
              <a:rPr lang="en-US" sz="1100" b="1" dirty="0" smtClean="0"/>
              <a:t>CNPC 42,000 </a:t>
            </a:r>
            <a:r>
              <a:rPr lang="en-US" sz="1100" b="1" dirty="0" err="1" smtClean="0"/>
              <a:t>BoPD</a:t>
            </a:r>
            <a:endParaRPr lang="ru-RU" sz="1100" dirty="0"/>
          </a:p>
        </p:txBody>
      </p:sp>
      <p:sp>
        <p:nvSpPr>
          <p:cNvPr id="23" name="Стрелка влево 22"/>
          <p:cNvSpPr/>
          <p:nvPr/>
        </p:nvSpPr>
        <p:spPr>
          <a:xfrm rot="12793186">
            <a:off x="347448" y="3988493"/>
            <a:ext cx="741766" cy="45719"/>
          </a:xfrm>
          <a:prstGeom prst="leftArrow">
            <a:avLst>
              <a:gd name="adj1" fmla="val 21238"/>
              <a:gd name="adj2" fmla="val 57670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0" y="3429000"/>
            <a:ext cx="867545" cy="600164"/>
          </a:xfrm>
          <a:prstGeom prst="rect">
            <a:avLst/>
          </a:prstGeom>
        </p:spPr>
        <p:txBody>
          <a:bodyPr wrap="none">
            <a:spAutoFit/>
          </a:bodyPr>
          <a:lstStyle/>
          <a:p>
            <a:r>
              <a:rPr lang="en-US" sz="1100" b="1" dirty="0" smtClean="0"/>
              <a:t>Old </a:t>
            </a:r>
          </a:p>
          <a:p>
            <a:r>
              <a:rPr lang="en-US" sz="1100" b="1" dirty="0" smtClean="0"/>
              <a:t>Pre Caspian</a:t>
            </a:r>
          </a:p>
          <a:p>
            <a:r>
              <a:rPr lang="en-US" sz="1100" b="1" dirty="0" smtClean="0"/>
              <a:t>Basin</a:t>
            </a:r>
            <a:endParaRPr lang="ru-RU" sz="1100" dirty="0"/>
          </a:p>
        </p:txBody>
      </p:sp>
      <p:sp>
        <p:nvSpPr>
          <p:cNvPr id="10" name="TextBox 9"/>
          <p:cNvSpPr txBox="1"/>
          <p:nvPr/>
        </p:nvSpPr>
        <p:spPr>
          <a:xfrm>
            <a:off x="827584" y="908720"/>
            <a:ext cx="8082311" cy="1897955"/>
          </a:xfrm>
          <a:prstGeom prst="rect">
            <a:avLst/>
          </a:prstGeom>
          <a:noFill/>
        </p:spPr>
        <p:txBody>
          <a:bodyPr vert="horz" wrap="square" lIns="0" tIns="0" rIns="0" bIns="0" rtlCol="0">
            <a:spAutoFit/>
          </a:bodyPr>
          <a:lstStyle/>
          <a:p>
            <a:pPr marL="0" marR="0" lvl="0" indent="0" defTabSz="914400" eaLnBrk="1" fontAlgn="auto" latinLnBrk="0" hangingPunct="1">
              <a:lnSpc>
                <a:spcPts val="3904"/>
              </a:lnSpc>
              <a:buClrTx/>
              <a:buSzTx/>
              <a:buNone/>
              <a:tabLst>
                <a:tab pos="266700" algn="l"/>
              </a:tabLst>
              <a:defRPr/>
            </a:pPr>
            <a:r>
              <a:rPr lang="en-US" sz="3200" b="1" dirty="0" smtClean="0">
                <a:solidFill>
                  <a:srgbClr val="000000"/>
                </a:solidFill>
                <a:latin typeface="Candara"/>
              </a:rPr>
              <a:t>Our Status in Kazakhstan</a:t>
            </a:r>
          </a:p>
          <a:p>
            <a:pPr marL="0" marR="0" lvl="0" indent="0" defTabSz="914400" eaLnBrk="1" fontAlgn="auto" latinLnBrk="0" hangingPunct="1">
              <a:lnSpc>
                <a:spcPts val="3904"/>
              </a:lnSpc>
              <a:buClrTx/>
              <a:buSzTx/>
              <a:buNone/>
              <a:tabLst>
                <a:tab pos="266700" algn="l"/>
              </a:tabLst>
              <a:defRPr/>
            </a:pPr>
            <a:r>
              <a:rPr lang="en-US" sz="2800" b="1" dirty="0" smtClean="0">
                <a:solidFill>
                  <a:srgbClr val="000000"/>
                </a:solidFill>
                <a:latin typeface="Candara"/>
              </a:rPr>
              <a:t>“The North block”</a:t>
            </a:r>
          </a:p>
          <a:p>
            <a:pPr marL="0" marR="0" lvl="0" indent="0" defTabSz="914400" eaLnBrk="1" fontAlgn="auto" latinLnBrk="0" hangingPunct="1">
              <a:lnSpc>
                <a:spcPts val="2615"/>
              </a:lnSpc>
              <a:buClrTx/>
              <a:buSzTx/>
              <a:buNone/>
              <a:tabLst>
                <a:tab pos="266700" algn="l"/>
              </a:tabLst>
              <a:defRPr/>
            </a:pPr>
            <a:r>
              <a:rPr lang="en-US" sz="3200" b="1" dirty="0" smtClean="0">
                <a:solidFill>
                  <a:srgbClr val="000000"/>
                </a:solidFill>
                <a:latin typeface="Candara"/>
              </a:rPr>
              <a:t>	</a:t>
            </a:r>
            <a:r>
              <a:rPr lang="en-US" b="1" dirty="0" smtClean="0">
                <a:solidFill>
                  <a:srgbClr val="000000"/>
                </a:solidFill>
                <a:latin typeface="Candara"/>
              </a:rPr>
              <a:t>A 25-year production contract in 2010 with Ministry Oil &amp; Gas</a:t>
            </a:r>
          </a:p>
          <a:p>
            <a:pPr marL="0" marR="0" lvl="0" indent="0" defTabSz="914400" eaLnBrk="1" fontAlgn="auto" latinLnBrk="0" hangingPunct="1">
              <a:lnSpc>
                <a:spcPts val="2160"/>
              </a:lnSpc>
              <a:buClrTx/>
              <a:buSzTx/>
              <a:buNone/>
              <a:tabLst>
                <a:tab pos="266700" algn="l"/>
              </a:tabLst>
              <a:defRPr/>
            </a:pPr>
            <a:r>
              <a:rPr lang="en-US" b="1" dirty="0" smtClean="0">
                <a:solidFill>
                  <a:srgbClr val="000000"/>
                </a:solidFill>
                <a:latin typeface="Candara"/>
              </a:rPr>
              <a:t>	Over 600 km</a:t>
            </a:r>
            <a:r>
              <a:rPr lang="en-US" sz="2000" b="1" dirty="0" smtClean="0">
                <a:solidFill>
                  <a:srgbClr val="000000"/>
                </a:solidFill>
                <a:latin typeface="Candara"/>
              </a:rPr>
              <a:t>²</a:t>
            </a:r>
            <a:r>
              <a:rPr lang="en-US" b="1" dirty="0" smtClean="0">
                <a:solidFill>
                  <a:srgbClr val="000000"/>
                </a:solidFill>
                <a:latin typeface="Candara"/>
              </a:rPr>
              <a:t> of 3-D Seismic shot</a:t>
            </a:r>
          </a:p>
          <a:p>
            <a:pPr marL="0" marR="0" lvl="0" indent="0" defTabSz="914400" eaLnBrk="1" fontAlgn="auto" latinLnBrk="0" hangingPunct="1">
              <a:lnSpc>
                <a:spcPts val="2160"/>
              </a:lnSpc>
              <a:buClrTx/>
              <a:buSzTx/>
              <a:buNone/>
              <a:tabLst>
                <a:tab pos="266700" algn="l"/>
              </a:tabLst>
              <a:defRPr/>
            </a:pPr>
            <a:r>
              <a:rPr lang="en-US" b="1" dirty="0" smtClean="0">
                <a:solidFill>
                  <a:srgbClr val="000000"/>
                </a:solidFill>
                <a:latin typeface="Candara"/>
              </a:rPr>
              <a:t>	A new partner with cash strength</a:t>
            </a:r>
            <a:endParaRPr lang="ru-RU" b="1" dirty="0">
              <a:solidFill>
                <a:srgbClr val="000000"/>
              </a:solidFill>
              <a:latin typeface="Candara"/>
            </a:endParaRPr>
          </a:p>
        </p:txBody>
      </p:sp>
      <p:sp>
        <p:nvSpPr>
          <p:cNvPr id="26" name="Стрелка влево 25"/>
          <p:cNvSpPr/>
          <p:nvPr/>
        </p:nvSpPr>
        <p:spPr>
          <a:xfrm rot="10260463">
            <a:off x="6152583" y="6252970"/>
            <a:ext cx="1165957" cy="45719"/>
          </a:xfrm>
          <a:prstGeom prst="leftArrow">
            <a:avLst>
              <a:gd name="adj1" fmla="val 21238"/>
              <a:gd name="adj2" fmla="val 57670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283968" y="6093296"/>
            <a:ext cx="1946367" cy="430887"/>
          </a:xfrm>
          <a:prstGeom prst="rect">
            <a:avLst/>
          </a:prstGeom>
        </p:spPr>
        <p:txBody>
          <a:bodyPr wrap="none">
            <a:spAutoFit/>
          </a:bodyPr>
          <a:lstStyle/>
          <a:p>
            <a:r>
              <a:rPr lang="en-US" sz="1100" b="1" dirty="0" err="1" smtClean="0"/>
              <a:t>Zhanazhol</a:t>
            </a:r>
            <a:r>
              <a:rPr lang="en-US" sz="1100" b="1" dirty="0" smtClean="0"/>
              <a:t> 94,000 </a:t>
            </a:r>
            <a:r>
              <a:rPr lang="en-US" sz="1100" b="1" dirty="0" err="1" smtClean="0"/>
              <a:t>BoPD</a:t>
            </a:r>
            <a:endParaRPr lang="en-US" sz="1100" b="1" dirty="0" smtClean="0"/>
          </a:p>
          <a:p>
            <a:r>
              <a:rPr lang="en-US" sz="1100" b="1" dirty="0" smtClean="0"/>
              <a:t>(CNPC)      Gas 3.3 bn.m³/year</a:t>
            </a:r>
            <a:endParaRPr lang="ru-RU" sz="1100" dirty="0"/>
          </a:p>
        </p:txBody>
      </p:sp>
      <p:grpSp>
        <p:nvGrpSpPr>
          <p:cNvPr id="32" name="Группа 31"/>
          <p:cNvGrpSpPr/>
          <p:nvPr/>
        </p:nvGrpSpPr>
        <p:grpSpPr>
          <a:xfrm>
            <a:off x="1115616" y="5805264"/>
            <a:ext cx="1588388" cy="477634"/>
            <a:chOff x="899592" y="5733256"/>
            <a:chExt cx="1588388" cy="477634"/>
          </a:xfrm>
        </p:grpSpPr>
        <p:sp>
          <p:nvSpPr>
            <p:cNvPr id="28" name="Прямоугольник 27"/>
            <p:cNvSpPr/>
            <p:nvPr/>
          </p:nvSpPr>
          <p:spPr>
            <a:xfrm>
              <a:off x="899592" y="5805264"/>
              <a:ext cx="288032" cy="144016"/>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9" name="Прямоугольник 28"/>
            <p:cNvSpPr/>
            <p:nvPr/>
          </p:nvSpPr>
          <p:spPr>
            <a:xfrm>
              <a:off x="899592" y="6021288"/>
              <a:ext cx="288032" cy="144016"/>
            </a:xfrm>
            <a:prstGeom prst="rect">
              <a:avLst/>
            </a:prstGeom>
            <a:solidFill>
              <a:srgbClr val="F9B47B"/>
            </a:solidFill>
            <a:ln>
              <a:solidFill>
                <a:srgbClr val="F9B07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0" name="Прямоугольник 29"/>
            <p:cNvSpPr/>
            <p:nvPr/>
          </p:nvSpPr>
          <p:spPr>
            <a:xfrm>
              <a:off x="1187624" y="5733256"/>
              <a:ext cx="859531" cy="261610"/>
            </a:xfrm>
            <a:prstGeom prst="rect">
              <a:avLst/>
            </a:prstGeom>
          </p:spPr>
          <p:txBody>
            <a:bodyPr wrap="none">
              <a:spAutoFit/>
            </a:bodyPr>
            <a:lstStyle/>
            <a:p>
              <a:r>
                <a:rPr lang="en-US" sz="1100" b="1" dirty="0" smtClean="0"/>
                <a:t>3-D Seismic</a:t>
              </a:r>
            </a:p>
          </p:txBody>
        </p:sp>
        <p:sp>
          <p:nvSpPr>
            <p:cNvPr id="31" name="Прямоугольник 30"/>
            <p:cNvSpPr/>
            <p:nvPr/>
          </p:nvSpPr>
          <p:spPr>
            <a:xfrm>
              <a:off x="1187624" y="5949280"/>
              <a:ext cx="1300356" cy="261610"/>
            </a:xfrm>
            <a:prstGeom prst="rect">
              <a:avLst/>
            </a:prstGeom>
          </p:spPr>
          <p:txBody>
            <a:bodyPr wrap="none">
              <a:spAutoFit/>
            </a:bodyPr>
            <a:lstStyle/>
            <a:p>
              <a:r>
                <a:rPr lang="en-US" sz="1100" b="1" dirty="0" smtClean="0"/>
                <a:t>Not Owned by APC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par>
                          <p:cTn id="8" fill="hold">
                            <p:stCondLst>
                              <p:cond delay="500"/>
                            </p:stCondLst>
                            <p:childTnLst>
                              <p:par>
                                <p:cTn id="9" presetID="2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edge">
                                      <p:cBhvr>
                                        <p:cTn id="11" dur="2000"/>
                                        <p:tgtEl>
                                          <p:spTgt spid="15"/>
                                        </p:tgtEl>
                                      </p:cBhvr>
                                    </p:animEffect>
                                  </p:childTnLst>
                                </p:cTn>
                              </p:par>
                            </p:childTnLst>
                          </p:cTn>
                        </p:par>
                        <p:par>
                          <p:cTn id="12" fill="hold">
                            <p:stCondLst>
                              <p:cond delay="3500"/>
                            </p:stCondLst>
                            <p:childTnLst>
                              <p:par>
                                <p:cTn id="13" presetID="18" presetClass="entr" presetSubtype="3"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upRight)">
                                      <p:cBhvr>
                                        <p:cTn id="15" dur="500"/>
                                        <p:tgtEl>
                                          <p:spTgt spid="16"/>
                                        </p:tgtEl>
                                      </p:cBhvr>
                                    </p:animEffect>
                                  </p:childTnLst>
                                </p:cTn>
                              </p:par>
                            </p:childTnLst>
                          </p:cTn>
                        </p:par>
                        <p:par>
                          <p:cTn id="16" fill="hold">
                            <p:stCondLst>
                              <p:cond delay="4000"/>
                            </p:stCondLst>
                            <p:childTnLst>
                              <p:par>
                                <p:cTn id="17" presetID="18" presetClass="entr" presetSubtype="1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strips(down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myslide4">
    <p:spTree>
      <p:nvGrpSpPr>
        <p:cNvPr id="1" name=""/>
        <p:cNvGrpSpPr/>
        <p:nvPr/>
      </p:nvGrpSpPr>
      <p:grpSpPr>
        <a:xfrm>
          <a:off x="0" y="0"/>
          <a:ext cx="0" cy="0"/>
          <a:chOff x="0" y="0"/>
          <a:chExt cx="0" cy="0"/>
        </a:xfrm>
      </p:grpSpPr>
      <p:sp>
        <p:nvSpPr>
          <p:cNvPr id="2" name="Полилиния 1"/>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0" y="0"/>
            <a:ext cx="9144001" cy="6858001"/>
          </a:xfrm>
          <a:custGeom>
            <a:avLst/>
            <a:gdLst/>
            <a:ahLst/>
            <a:cxnLst/>
            <a:rect l="0" t="0" r="0" b="0"/>
            <a:pathLst>
              <a:path w="9144001" h="6858001">
                <a:moveTo>
                  <a:pt x="0" y="0"/>
                </a:moveTo>
                <a:lnTo>
                  <a:pt x="9144000" y="0"/>
                </a:lnTo>
                <a:lnTo>
                  <a:pt x="9144000" y="6858000"/>
                </a:lnTo>
                <a:lnTo>
                  <a:pt x="0" y="685800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Рисунок 3" descr="ws_E42B.tmp"/>
          <p:cNvPicPr>
            <a:picLocks/>
          </p:cNvPicPr>
          <p:nvPr/>
        </p:nvPicPr>
        <p:blipFill>
          <a:blip r:embed="rId2" cstate="print"/>
          <a:stretch>
            <a:fillRect/>
          </a:stretch>
        </p:blipFill>
        <p:spPr>
          <a:xfrm>
            <a:off x="0" y="0"/>
            <a:ext cx="9144000" cy="533400"/>
          </a:xfrm>
          <a:prstGeom prst="rect">
            <a:avLst/>
          </a:prstGeom>
        </p:spPr>
      </p:pic>
      <p:pic>
        <p:nvPicPr>
          <p:cNvPr id="6" name="Рисунок 5" descr="ws_E43C.tmp"/>
          <p:cNvPicPr>
            <a:picLocks/>
          </p:cNvPicPr>
          <p:nvPr/>
        </p:nvPicPr>
        <p:blipFill>
          <a:blip r:embed="rId3" cstate="print"/>
          <a:stretch>
            <a:fillRect/>
          </a:stretch>
        </p:blipFill>
        <p:spPr>
          <a:xfrm>
            <a:off x="0" y="6512559"/>
            <a:ext cx="9144000" cy="345440"/>
          </a:xfrm>
          <a:prstGeom prst="rect">
            <a:avLst/>
          </a:prstGeom>
        </p:spPr>
      </p:pic>
      <p:sp>
        <p:nvSpPr>
          <p:cNvPr id="11" name="TextBox 10"/>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2" name="TextBox 11"/>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WWW.CASPIANENERGYINC.COM</a:t>
            </a:r>
            <a:endParaRPr lang="ru-RU" sz="1000">
              <a:solidFill>
                <a:srgbClr val="FFFFFF"/>
              </a:solidFill>
              <a:latin typeface="Candara"/>
            </a:endParaRPr>
          </a:p>
        </p:txBody>
      </p:sp>
      <p:pic>
        <p:nvPicPr>
          <p:cNvPr id="13" name="Рисунок 12" descr="000.jpg"/>
          <p:cNvPicPr>
            <a:picLocks noChangeAspect="1"/>
          </p:cNvPicPr>
          <p:nvPr/>
        </p:nvPicPr>
        <p:blipFill>
          <a:blip r:embed="rId4" cstate="print"/>
          <a:stretch>
            <a:fillRect/>
          </a:stretch>
        </p:blipFill>
        <p:spPr>
          <a:xfrm>
            <a:off x="1331640" y="2564904"/>
            <a:ext cx="7223760" cy="3767328"/>
          </a:xfrm>
          <a:prstGeom prst="rect">
            <a:avLst/>
          </a:prstGeom>
        </p:spPr>
      </p:pic>
      <p:pic>
        <p:nvPicPr>
          <p:cNvPr id="14" name="Рисунок 13" descr="Baktyg.jpg"/>
          <p:cNvPicPr>
            <a:picLocks noChangeAspect="1"/>
          </p:cNvPicPr>
          <p:nvPr/>
        </p:nvPicPr>
        <p:blipFill>
          <a:blip r:embed="rId5" cstate="print"/>
          <a:stretch>
            <a:fillRect/>
          </a:stretch>
        </p:blipFill>
        <p:spPr>
          <a:xfrm>
            <a:off x="2928926" y="3286124"/>
            <a:ext cx="822857" cy="199286"/>
          </a:xfrm>
          <a:prstGeom prst="rect">
            <a:avLst/>
          </a:prstGeom>
        </p:spPr>
      </p:pic>
      <p:pic>
        <p:nvPicPr>
          <p:cNvPr id="15" name="Рисунок 14" descr="Kozd.jpg"/>
          <p:cNvPicPr>
            <a:picLocks noChangeAspect="1"/>
          </p:cNvPicPr>
          <p:nvPr/>
        </p:nvPicPr>
        <p:blipFill>
          <a:blip r:embed="rId6" cstate="print"/>
          <a:stretch>
            <a:fillRect/>
          </a:stretch>
        </p:blipFill>
        <p:spPr>
          <a:xfrm>
            <a:off x="2143108" y="4714884"/>
            <a:ext cx="642942" cy="173100"/>
          </a:xfrm>
          <a:prstGeom prst="rect">
            <a:avLst/>
          </a:prstGeom>
        </p:spPr>
      </p:pic>
      <p:pic>
        <p:nvPicPr>
          <p:cNvPr id="16" name="Рисунок 15" descr="Zhagab.jpg"/>
          <p:cNvPicPr>
            <a:picLocks noChangeAspect="1"/>
          </p:cNvPicPr>
          <p:nvPr/>
        </p:nvPicPr>
        <p:blipFill>
          <a:blip r:embed="rId7" cstate="print"/>
          <a:stretch>
            <a:fillRect/>
          </a:stretch>
        </p:blipFill>
        <p:spPr>
          <a:xfrm>
            <a:off x="3643306" y="4643446"/>
            <a:ext cx="877863" cy="197828"/>
          </a:xfrm>
          <a:prstGeom prst="rect">
            <a:avLst/>
          </a:prstGeom>
        </p:spPr>
      </p:pic>
      <p:sp>
        <p:nvSpPr>
          <p:cNvPr id="22" name="Номер слайда 21"/>
          <p:cNvSpPr>
            <a:spLocks noGrp="1"/>
          </p:cNvSpPr>
          <p:nvPr>
            <p:ph type="sldNum" sz="quarter" idx="12"/>
          </p:nvPr>
        </p:nvSpPr>
        <p:spPr>
          <a:xfrm>
            <a:off x="6786578" y="6143644"/>
            <a:ext cx="2133600" cy="365125"/>
          </a:xfrm>
        </p:spPr>
        <p:txBody>
          <a:bodyPr/>
          <a:lstStyle/>
          <a:p>
            <a:fld id="{6FC88545-D303-41C0-AA29-C33C92AD3EE3}" type="slidenum">
              <a:rPr lang="ru-RU" smtClean="0"/>
              <a:pPr/>
              <a:t>5</a:t>
            </a:fld>
            <a:endParaRPr lang="ru-RU" dirty="0"/>
          </a:p>
        </p:txBody>
      </p:sp>
      <p:pic>
        <p:nvPicPr>
          <p:cNvPr id="24" name="Рисунок 23" descr="NorthBlock.jpg"/>
          <p:cNvPicPr>
            <a:picLocks noChangeAspect="1"/>
          </p:cNvPicPr>
          <p:nvPr/>
        </p:nvPicPr>
        <p:blipFill>
          <a:blip r:embed="rId8" cstate="print"/>
          <a:stretch>
            <a:fillRect/>
          </a:stretch>
        </p:blipFill>
        <p:spPr>
          <a:xfrm>
            <a:off x="246366" y="2044746"/>
            <a:ext cx="6125834" cy="4395553"/>
          </a:xfrm>
          <a:prstGeom prst="rect">
            <a:avLst/>
          </a:prstGeom>
        </p:spPr>
      </p:pic>
      <p:sp>
        <p:nvSpPr>
          <p:cNvPr id="18" name="Кольцо 17"/>
          <p:cNvSpPr/>
          <p:nvPr/>
        </p:nvSpPr>
        <p:spPr>
          <a:xfrm>
            <a:off x="2195736" y="2708920"/>
            <a:ext cx="936104" cy="576064"/>
          </a:xfrm>
          <a:prstGeom prst="donut">
            <a:avLst>
              <a:gd name="adj" fmla="val 3341"/>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2" name="Рамка 31"/>
          <p:cNvSpPr/>
          <p:nvPr/>
        </p:nvSpPr>
        <p:spPr>
          <a:xfrm>
            <a:off x="6444208" y="3717032"/>
            <a:ext cx="2088232" cy="216024"/>
          </a:xfrm>
          <a:prstGeom prst="frame">
            <a:avLst>
              <a:gd name="adj1" fmla="val 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3" name="Рамка 32"/>
          <p:cNvSpPr/>
          <p:nvPr/>
        </p:nvSpPr>
        <p:spPr>
          <a:xfrm>
            <a:off x="6444208" y="4005064"/>
            <a:ext cx="2088232" cy="216024"/>
          </a:xfrm>
          <a:prstGeom prst="frame">
            <a:avLst>
              <a:gd name="adj1" fmla="val 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4" name="Кольцо 33"/>
          <p:cNvSpPr/>
          <p:nvPr/>
        </p:nvSpPr>
        <p:spPr>
          <a:xfrm>
            <a:off x="2123728" y="4293096"/>
            <a:ext cx="792000" cy="432000"/>
          </a:xfrm>
          <a:prstGeom prst="donut">
            <a:avLst>
              <a:gd name="adj" fmla="val 5133"/>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39" name="Прямоугольник 38"/>
          <p:cNvSpPr/>
          <p:nvPr/>
        </p:nvSpPr>
        <p:spPr>
          <a:xfrm>
            <a:off x="1259632" y="764704"/>
            <a:ext cx="7194598" cy="1092607"/>
          </a:xfrm>
          <a:prstGeom prst="rect">
            <a:avLst/>
          </a:prstGeom>
        </p:spPr>
        <p:txBody>
          <a:bodyPr wrap="none">
            <a:spAutoFit/>
          </a:bodyPr>
          <a:lstStyle/>
          <a:p>
            <a:pPr lvl="0">
              <a:lnSpc>
                <a:spcPts val="3904"/>
              </a:lnSpc>
              <a:tabLst>
                <a:tab pos="101600" algn="l"/>
                <a:tab pos="279400" algn="l"/>
                <a:tab pos="508000" algn="l"/>
              </a:tabLst>
              <a:defRPr/>
            </a:pPr>
            <a:r>
              <a:rPr lang="en-US" sz="3200" b="1" dirty="0" smtClean="0">
                <a:solidFill>
                  <a:srgbClr val="000000"/>
                </a:solidFill>
                <a:latin typeface="Candara"/>
              </a:rPr>
              <a:t>“The North Block”</a:t>
            </a:r>
          </a:p>
          <a:p>
            <a:pPr lvl="0">
              <a:lnSpc>
                <a:spcPts val="3904"/>
              </a:lnSpc>
              <a:tabLst>
                <a:tab pos="101600" algn="l"/>
                <a:tab pos="279400" algn="l"/>
                <a:tab pos="508000" algn="l"/>
              </a:tabLst>
              <a:defRPr/>
            </a:pPr>
            <a:r>
              <a:rPr lang="en-US" sz="3200" b="1" dirty="0" smtClean="0">
                <a:solidFill>
                  <a:srgbClr val="000000"/>
                </a:solidFill>
                <a:latin typeface="Candara"/>
              </a:rPr>
              <a:t>Government pre-salt reserves Estimates</a:t>
            </a:r>
          </a:p>
        </p:txBody>
      </p:sp>
      <p:sp>
        <p:nvSpPr>
          <p:cNvPr id="40" name="Кольцо 39"/>
          <p:cNvSpPr/>
          <p:nvPr/>
        </p:nvSpPr>
        <p:spPr>
          <a:xfrm>
            <a:off x="4139952" y="4149080"/>
            <a:ext cx="936104" cy="432048"/>
          </a:xfrm>
          <a:prstGeom prst="donut">
            <a:avLst>
              <a:gd name="adj" fmla="val 5539"/>
            </a:avLst>
          </a:prstGeom>
          <a:solidFill>
            <a:srgbClr val="FF0000"/>
          </a:solid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41" name="Рамка 40"/>
          <p:cNvSpPr/>
          <p:nvPr/>
        </p:nvSpPr>
        <p:spPr>
          <a:xfrm>
            <a:off x="6444208" y="3356992"/>
            <a:ext cx="2088232" cy="216024"/>
          </a:xfrm>
          <a:prstGeom prst="frame">
            <a:avLst>
              <a:gd name="adj1" fmla="val 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edge">
                                      <p:cBhvr>
                                        <p:cTn id="7" dur="2000"/>
                                        <p:tgtEl>
                                          <p:spTgt spid="40"/>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edge">
                                      <p:cBhvr>
                                        <p:cTn id="11" dur="2000"/>
                                        <p:tgtEl>
                                          <p:spTgt spid="41"/>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2000"/>
                                        <p:tgtEl>
                                          <p:spTgt spid="18"/>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edge">
                                      <p:cBhvr>
                                        <p:cTn id="19" dur="2000"/>
                                        <p:tgtEl>
                                          <p:spTgt spid="32"/>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edge">
                                      <p:cBhvr>
                                        <p:cTn id="23" dur="2000"/>
                                        <p:tgtEl>
                                          <p:spTgt spid="34"/>
                                        </p:tgtEl>
                                      </p:cBhvr>
                                    </p:animEffect>
                                  </p:childTnLst>
                                </p:cTn>
                              </p:par>
                            </p:childTnLst>
                          </p:cTn>
                        </p:par>
                        <p:par>
                          <p:cTn id="24" fill="hold">
                            <p:stCondLst>
                              <p:cond delay="10000"/>
                            </p:stCondLst>
                            <p:childTnLst>
                              <p:par>
                                <p:cTn id="25" presetID="2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edge">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33" grpId="0" animBg="1"/>
      <p:bldP spid="34"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myslide5">
    <p:spTree>
      <p:nvGrpSpPr>
        <p:cNvPr id="1" name=""/>
        <p:cNvGrpSpPr/>
        <p:nvPr/>
      </p:nvGrpSpPr>
      <p:grpSpPr>
        <a:xfrm>
          <a:off x="0" y="0"/>
          <a:ext cx="0" cy="0"/>
          <a:chOff x="0" y="0"/>
          <a:chExt cx="0" cy="0"/>
        </a:xfrm>
      </p:grpSpPr>
      <p:sp>
        <p:nvSpPr>
          <p:cNvPr id="22" name="Прямоугольник 21"/>
          <p:cNvSpPr/>
          <p:nvPr/>
        </p:nvSpPr>
        <p:spPr>
          <a:xfrm>
            <a:off x="1763688" y="5085184"/>
            <a:ext cx="129614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descr="ws_E7C6.tmp"/>
          <p:cNvPicPr>
            <a:picLocks/>
          </p:cNvPicPr>
          <p:nvPr/>
        </p:nvPicPr>
        <p:blipFill>
          <a:blip r:embed="rId2" cstate="print"/>
          <a:stretch>
            <a:fillRect/>
          </a:stretch>
        </p:blipFill>
        <p:spPr>
          <a:xfrm>
            <a:off x="0" y="0"/>
            <a:ext cx="9144000" cy="533400"/>
          </a:xfrm>
          <a:prstGeom prst="rect">
            <a:avLst/>
          </a:prstGeom>
        </p:spPr>
      </p:pic>
      <p:pic>
        <p:nvPicPr>
          <p:cNvPr id="5" name="Рисунок 4" descr="ws_E7D7.tmp"/>
          <p:cNvPicPr>
            <a:picLocks/>
          </p:cNvPicPr>
          <p:nvPr/>
        </p:nvPicPr>
        <p:blipFill>
          <a:blip r:embed="rId3" cstate="print"/>
          <a:stretch>
            <a:fillRect/>
          </a:stretch>
        </p:blipFill>
        <p:spPr>
          <a:xfrm>
            <a:off x="4643438" y="3000372"/>
            <a:ext cx="4284979" cy="3149600"/>
          </a:xfrm>
          <a:prstGeom prst="rect">
            <a:avLst/>
          </a:prstGeom>
        </p:spPr>
      </p:pic>
      <p:sp>
        <p:nvSpPr>
          <p:cNvPr id="7" name="TextBox 6"/>
          <p:cNvSpPr txBox="1"/>
          <p:nvPr/>
        </p:nvSpPr>
        <p:spPr>
          <a:xfrm>
            <a:off x="487680" y="138717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8" name="TextBox 7"/>
          <p:cNvSpPr txBox="1"/>
          <p:nvPr/>
        </p:nvSpPr>
        <p:spPr>
          <a:xfrm>
            <a:off x="487680" y="179865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9" name="TextBox 8"/>
          <p:cNvSpPr txBox="1"/>
          <p:nvPr/>
        </p:nvSpPr>
        <p:spPr>
          <a:xfrm>
            <a:off x="487680" y="221013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10" name="TextBox 9"/>
          <p:cNvSpPr txBox="1"/>
          <p:nvPr/>
        </p:nvSpPr>
        <p:spPr>
          <a:xfrm>
            <a:off x="487680" y="262161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11" name="TextBox 10"/>
          <p:cNvSpPr txBox="1"/>
          <p:nvPr/>
        </p:nvSpPr>
        <p:spPr>
          <a:xfrm>
            <a:off x="357158" y="571480"/>
            <a:ext cx="8248220" cy="2693045"/>
          </a:xfrm>
          <a:prstGeom prst="rect">
            <a:avLst/>
          </a:prstGeom>
          <a:noFill/>
        </p:spPr>
        <p:txBody>
          <a:bodyPr vert="horz" wrap="none" lIns="0" tIns="0" rIns="0" bIns="0" rtlCol="0">
            <a:spAutoFit/>
          </a:bodyPr>
          <a:lstStyle/>
          <a:p>
            <a:pPr marL="0" marR="0" lvl="0" indent="0" defTabSz="914400" eaLnBrk="1" fontAlgn="auto" latinLnBrk="0" hangingPunct="1">
              <a:lnSpc>
                <a:spcPts val="3416"/>
              </a:lnSpc>
              <a:buClrTx/>
              <a:buSzTx/>
              <a:buNone/>
              <a:tabLst>
                <a:tab pos="444500" algn="l"/>
              </a:tabLst>
              <a:defRPr/>
            </a:pPr>
            <a:r>
              <a:rPr lang="en-US" sz="2800" b="1" dirty="0" smtClean="0">
                <a:solidFill>
                  <a:srgbClr val="000000"/>
                </a:solidFill>
                <a:latin typeface="Candara"/>
              </a:rPr>
              <a:t>Caspian's Origins</a:t>
            </a:r>
          </a:p>
          <a:p>
            <a:pPr marL="0" marR="0" lvl="0" indent="0" defTabSz="914400" eaLnBrk="1" fontAlgn="auto" latinLnBrk="0" hangingPunct="1">
              <a:lnSpc>
                <a:spcPts val="1000"/>
              </a:lnSpc>
              <a:buClrTx/>
              <a:buSzTx/>
              <a:buNone/>
              <a:tabLst>
                <a:tab pos="444500" algn="l"/>
              </a:tabLst>
              <a:defRPr/>
            </a:pPr>
            <a:endParaRPr lang="en-US" sz="2800" b="1" dirty="0" smtClean="0">
              <a:solidFill>
                <a:srgbClr val="000000"/>
              </a:solidFill>
              <a:latin typeface="Candara"/>
            </a:endParaRPr>
          </a:p>
          <a:p>
            <a:pPr marL="0" marR="0" lvl="0" indent="0" defTabSz="914400" eaLnBrk="1" fontAlgn="auto" latinLnBrk="0" hangingPunct="1">
              <a:lnSpc>
                <a:spcPts val="2572"/>
              </a:lnSpc>
              <a:buClrTx/>
              <a:buSzTx/>
              <a:buNone/>
              <a:tabLst>
                <a:tab pos="444500" algn="l"/>
              </a:tabLst>
              <a:defRPr/>
            </a:pPr>
            <a:r>
              <a:rPr lang="en-US" sz="2800" b="1" dirty="0" smtClean="0">
                <a:solidFill>
                  <a:srgbClr val="000000"/>
                </a:solidFill>
                <a:latin typeface="Candara"/>
              </a:rPr>
              <a:t>	</a:t>
            </a:r>
            <a:r>
              <a:rPr lang="en-US" b="1" dirty="0" smtClean="0">
                <a:solidFill>
                  <a:srgbClr val="000000"/>
                </a:solidFill>
                <a:latin typeface="Candara"/>
              </a:rPr>
              <a:t>TSX listing in 2004</a:t>
            </a:r>
          </a:p>
          <a:p>
            <a:pPr marL="0" marR="0" lvl="0" indent="0" defTabSz="914400" eaLnBrk="1" fontAlgn="auto" latinLnBrk="0" hangingPunct="1">
              <a:lnSpc>
                <a:spcPts val="1000"/>
              </a:lnSpc>
              <a:buClrTx/>
              <a:buSzTx/>
              <a:buNone/>
              <a:tabLst>
                <a:tab pos="444500" algn="l"/>
              </a:tabLst>
              <a:defRPr/>
            </a:pPr>
            <a:endParaRPr lang="en-US" b="1" dirty="0" smtClean="0">
              <a:solidFill>
                <a:srgbClr val="000000"/>
              </a:solidFill>
              <a:latin typeface="Candara"/>
            </a:endParaRPr>
          </a:p>
          <a:p>
            <a:pPr marL="0" marR="0" lvl="0" indent="0" defTabSz="914400" eaLnBrk="1" fontAlgn="auto" latinLnBrk="0" hangingPunct="1">
              <a:lnSpc>
                <a:spcPts val="2240"/>
              </a:lnSpc>
              <a:buClrTx/>
              <a:buSzTx/>
              <a:buNone/>
              <a:tabLst>
                <a:tab pos="444500" algn="l"/>
              </a:tabLst>
              <a:defRPr/>
            </a:pPr>
            <a:r>
              <a:rPr lang="en-US" b="1" dirty="0" smtClean="0">
                <a:solidFill>
                  <a:srgbClr val="000000"/>
                </a:solidFill>
                <a:latin typeface="Candara"/>
              </a:rPr>
              <a:t>	50/50 partnership with </a:t>
            </a:r>
            <a:r>
              <a:rPr lang="en-US" b="1" dirty="0" err="1" smtClean="0">
                <a:solidFill>
                  <a:srgbClr val="000000"/>
                </a:solidFill>
                <a:latin typeface="Candara"/>
              </a:rPr>
              <a:t>Azden</a:t>
            </a:r>
            <a:r>
              <a:rPr lang="en-US" b="1" dirty="0" smtClean="0">
                <a:solidFill>
                  <a:srgbClr val="000000"/>
                </a:solidFill>
                <a:latin typeface="Candara"/>
              </a:rPr>
              <a:t> Management since 2004</a:t>
            </a:r>
          </a:p>
          <a:p>
            <a:pPr marL="0" marR="0" lvl="0" indent="0" defTabSz="914400" eaLnBrk="1" fontAlgn="auto" latinLnBrk="0" hangingPunct="1">
              <a:lnSpc>
                <a:spcPts val="2240"/>
              </a:lnSpc>
              <a:buClrTx/>
              <a:buSzTx/>
              <a:buNone/>
              <a:tabLst>
                <a:tab pos="444500" algn="l"/>
              </a:tabLst>
              <a:defRPr/>
            </a:pPr>
            <a:r>
              <a:rPr lang="en-US" b="1" dirty="0" smtClean="0">
                <a:solidFill>
                  <a:srgbClr val="000000"/>
                </a:solidFill>
                <a:latin typeface="Candara"/>
              </a:rPr>
              <a:t>	Together with </a:t>
            </a:r>
            <a:r>
              <a:rPr lang="en-US" b="1" dirty="0" err="1" smtClean="0">
                <a:solidFill>
                  <a:srgbClr val="000000"/>
                </a:solidFill>
                <a:latin typeface="Candara"/>
              </a:rPr>
              <a:t>Azden</a:t>
            </a:r>
            <a:r>
              <a:rPr lang="en-US" b="1" dirty="0" smtClean="0">
                <a:solidFill>
                  <a:srgbClr val="000000"/>
                </a:solidFill>
                <a:latin typeface="Candara"/>
              </a:rPr>
              <a:t>, CEK owns Aral Petroleum Capital, license holder for 100% </a:t>
            </a:r>
          </a:p>
          <a:p>
            <a:pPr marL="0" marR="0" lvl="0" indent="0" defTabSz="914400" eaLnBrk="1" fontAlgn="auto" latinLnBrk="0" hangingPunct="1">
              <a:lnSpc>
                <a:spcPts val="2240"/>
              </a:lnSpc>
              <a:buClrTx/>
              <a:buSzTx/>
              <a:buNone/>
              <a:tabLst>
                <a:tab pos="444500" algn="l"/>
              </a:tabLst>
              <a:defRPr/>
            </a:pPr>
            <a:r>
              <a:rPr lang="en-US" b="1" dirty="0" smtClean="0">
                <a:solidFill>
                  <a:srgbClr val="000000"/>
                </a:solidFill>
                <a:latin typeface="Candara"/>
              </a:rPr>
              <a:t>	of the North Block</a:t>
            </a:r>
          </a:p>
          <a:p>
            <a:pPr marL="0" marR="0" lvl="0" indent="0" defTabSz="914400" eaLnBrk="1" fontAlgn="auto" latinLnBrk="0" hangingPunct="1">
              <a:lnSpc>
                <a:spcPts val="1000"/>
              </a:lnSpc>
              <a:buClrTx/>
              <a:buSzTx/>
              <a:buNone/>
              <a:tabLst>
                <a:tab pos="444500" algn="l"/>
              </a:tabLst>
              <a:defRPr/>
            </a:pPr>
            <a:endParaRPr lang="en-US" b="1" dirty="0" smtClean="0">
              <a:solidFill>
                <a:srgbClr val="000000"/>
              </a:solidFill>
              <a:latin typeface="Candara"/>
            </a:endParaRPr>
          </a:p>
          <a:p>
            <a:pPr marL="0" marR="0" lvl="0" indent="0" defTabSz="914400" eaLnBrk="1" fontAlgn="auto" latinLnBrk="0" hangingPunct="1">
              <a:lnSpc>
                <a:spcPts val="2240"/>
              </a:lnSpc>
              <a:buClrTx/>
              <a:buSzTx/>
              <a:buNone/>
              <a:tabLst>
                <a:tab pos="444500" algn="l"/>
              </a:tabLst>
              <a:defRPr/>
            </a:pPr>
            <a:r>
              <a:rPr lang="en-US" b="1" dirty="0" smtClean="0">
                <a:solidFill>
                  <a:srgbClr val="000000"/>
                </a:solidFill>
                <a:latin typeface="Candara"/>
              </a:rPr>
              <a:t>	Two producing wells drilled</a:t>
            </a:r>
          </a:p>
          <a:p>
            <a:pPr marL="0" marR="0" lvl="0" indent="0" defTabSz="914400" eaLnBrk="1" fontAlgn="auto" latinLnBrk="0" hangingPunct="1">
              <a:lnSpc>
                <a:spcPts val="1000"/>
              </a:lnSpc>
              <a:buClrTx/>
              <a:buSzTx/>
              <a:buNone/>
              <a:tabLst>
                <a:tab pos="444500" algn="l"/>
              </a:tabLst>
              <a:defRPr/>
            </a:pPr>
            <a:endParaRPr lang="en-US" b="1" dirty="0" smtClean="0">
              <a:solidFill>
                <a:srgbClr val="000000"/>
              </a:solidFill>
              <a:latin typeface="Candara"/>
            </a:endParaRPr>
          </a:p>
          <a:p>
            <a:pPr marL="0" marR="0" lvl="0" indent="0" defTabSz="914400" eaLnBrk="1" fontAlgn="auto" latinLnBrk="0" hangingPunct="1">
              <a:lnSpc>
                <a:spcPts val="2240"/>
              </a:lnSpc>
              <a:buClrTx/>
              <a:buSzTx/>
              <a:buNone/>
              <a:tabLst>
                <a:tab pos="444500" algn="l"/>
              </a:tabLst>
              <a:defRPr/>
            </a:pPr>
            <a:r>
              <a:rPr lang="en-US" b="1" dirty="0" smtClean="0">
                <a:solidFill>
                  <a:srgbClr val="000000"/>
                </a:solidFill>
                <a:latin typeface="Candara"/>
              </a:rPr>
              <a:t>	25-year production contract granted</a:t>
            </a:r>
            <a:endParaRPr lang="ru-RU" b="1" dirty="0">
              <a:solidFill>
                <a:srgbClr val="000000"/>
              </a:solidFill>
              <a:latin typeface="Candara"/>
            </a:endParaRPr>
          </a:p>
        </p:txBody>
      </p:sp>
      <p:grpSp>
        <p:nvGrpSpPr>
          <p:cNvPr id="15" name="Группа 14"/>
          <p:cNvGrpSpPr/>
          <p:nvPr/>
        </p:nvGrpSpPr>
        <p:grpSpPr>
          <a:xfrm>
            <a:off x="0" y="6512559"/>
            <a:ext cx="9144000" cy="345440"/>
            <a:chOff x="0" y="6512559"/>
            <a:chExt cx="9144000" cy="345440"/>
          </a:xfrm>
        </p:grpSpPr>
        <p:pic>
          <p:nvPicPr>
            <p:cNvPr id="6" name="Рисунок 5" descr="ws_E7D8.tmp"/>
            <p:cNvPicPr>
              <a:picLocks/>
            </p:cNvPicPr>
            <p:nvPr/>
          </p:nvPicPr>
          <p:blipFill>
            <a:blip r:embed="rId4" cstate="print"/>
            <a:stretch>
              <a:fillRect/>
            </a:stretch>
          </p:blipFill>
          <p:spPr>
            <a:xfrm>
              <a:off x="0" y="6512559"/>
              <a:ext cx="9144000" cy="345440"/>
            </a:xfrm>
            <a:prstGeom prst="rect">
              <a:avLst/>
            </a:prstGeom>
          </p:spPr>
        </p:pic>
        <p:sp>
          <p:nvSpPr>
            <p:cNvPr id="12" name="TextBox 11"/>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13" name="TextBox 12"/>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WWW.CASPIANENERGYINC.COM</a:t>
              </a:r>
              <a:endParaRPr lang="ru-RU" sz="1000" dirty="0">
                <a:solidFill>
                  <a:srgbClr val="FFFFFF"/>
                </a:solidFill>
                <a:latin typeface="Candara"/>
              </a:endParaRPr>
            </a:p>
          </p:txBody>
        </p:sp>
      </p:grpSp>
      <p:sp>
        <p:nvSpPr>
          <p:cNvPr id="14" name="Номер слайда 13"/>
          <p:cNvSpPr>
            <a:spLocks noGrp="1"/>
          </p:cNvSpPr>
          <p:nvPr>
            <p:ph type="sldNum" sz="quarter" idx="12"/>
          </p:nvPr>
        </p:nvSpPr>
        <p:spPr>
          <a:xfrm>
            <a:off x="6786578" y="6143644"/>
            <a:ext cx="2133600" cy="365125"/>
          </a:xfrm>
        </p:spPr>
        <p:txBody>
          <a:bodyPr/>
          <a:lstStyle/>
          <a:p>
            <a:fld id="{6FC88545-D303-41C0-AA29-C33C92AD3EE3}" type="slidenum">
              <a:rPr lang="ru-RU" smtClean="0"/>
              <a:pPr/>
              <a:t>6</a:t>
            </a:fld>
            <a:endParaRPr lang="ru-RU" dirty="0"/>
          </a:p>
        </p:txBody>
      </p:sp>
      <p:sp>
        <p:nvSpPr>
          <p:cNvPr id="16" name="Прямоугольник 15"/>
          <p:cNvSpPr/>
          <p:nvPr/>
        </p:nvSpPr>
        <p:spPr>
          <a:xfrm>
            <a:off x="755576" y="3789040"/>
            <a:ext cx="129614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7" name="Прямоугольник 16"/>
          <p:cNvSpPr/>
          <p:nvPr/>
        </p:nvSpPr>
        <p:spPr>
          <a:xfrm>
            <a:off x="2699792" y="3789040"/>
            <a:ext cx="129614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9" name="Прямоугольник 18"/>
          <p:cNvSpPr/>
          <p:nvPr/>
        </p:nvSpPr>
        <p:spPr>
          <a:xfrm>
            <a:off x="971600" y="3933056"/>
            <a:ext cx="936104" cy="369332"/>
          </a:xfrm>
          <a:prstGeom prst="rect">
            <a:avLst/>
          </a:prstGeom>
        </p:spPr>
        <p:txBody>
          <a:bodyPr wrap="square">
            <a:spAutoFit/>
          </a:bodyPr>
          <a:lstStyle/>
          <a:p>
            <a:r>
              <a:rPr lang="en-US" b="1" dirty="0" smtClean="0">
                <a:solidFill>
                  <a:srgbClr val="000000"/>
                </a:solidFill>
                <a:latin typeface="Candara"/>
              </a:rPr>
              <a:t>AZDEN</a:t>
            </a:r>
            <a:endParaRPr lang="ru-RU" dirty="0"/>
          </a:p>
        </p:txBody>
      </p:sp>
      <p:sp>
        <p:nvSpPr>
          <p:cNvPr id="20" name="Прямоугольник 19"/>
          <p:cNvSpPr/>
          <p:nvPr/>
        </p:nvSpPr>
        <p:spPr>
          <a:xfrm>
            <a:off x="3059832" y="3933056"/>
            <a:ext cx="648072" cy="369332"/>
          </a:xfrm>
          <a:prstGeom prst="rect">
            <a:avLst/>
          </a:prstGeom>
        </p:spPr>
        <p:txBody>
          <a:bodyPr wrap="square">
            <a:spAutoFit/>
          </a:bodyPr>
          <a:lstStyle/>
          <a:p>
            <a:r>
              <a:rPr lang="en-US" b="1" dirty="0" smtClean="0">
                <a:solidFill>
                  <a:srgbClr val="000000"/>
                </a:solidFill>
                <a:latin typeface="Candara"/>
              </a:rPr>
              <a:t>CEK</a:t>
            </a:r>
            <a:endParaRPr lang="ru-RU" dirty="0"/>
          </a:p>
        </p:txBody>
      </p:sp>
      <p:sp>
        <p:nvSpPr>
          <p:cNvPr id="21" name="Прямоугольник 20"/>
          <p:cNvSpPr/>
          <p:nvPr/>
        </p:nvSpPr>
        <p:spPr>
          <a:xfrm>
            <a:off x="2123728" y="5229200"/>
            <a:ext cx="648072" cy="369332"/>
          </a:xfrm>
          <a:prstGeom prst="rect">
            <a:avLst/>
          </a:prstGeom>
        </p:spPr>
        <p:txBody>
          <a:bodyPr wrap="square">
            <a:spAutoFit/>
          </a:bodyPr>
          <a:lstStyle/>
          <a:p>
            <a:r>
              <a:rPr lang="en-US" b="1" dirty="0" smtClean="0">
                <a:solidFill>
                  <a:srgbClr val="000000"/>
                </a:solidFill>
                <a:latin typeface="Candara"/>
              </a:rPr>
              <a:t>APC</a:t>
            </a:r>
            <a:endParaRPr lang="ru-RU" dirty="0"/>
          </a:p>
        </p:txBody>
      </p:sp>
      <p:cxnSp>
        <p:nvCxnSpPr>
          <p:cNvPr id="24" name="Прямая соединительная линия 23"/>
          <p:cNvCxnSpPr/>
          <p:nvPr/>
        </p:nvCxnSpPr>
        <p:spPr>
          <a:xfrm>
            <a:off x="1979712" y="4509120"/>
            <a:ext cx="216024"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2555776" y="4509120"/>
            <a:ext cx="216024"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1547664" y="4581128"/>
            <a:ext cx="576064" cy="369332"/>
          </a:xfrm>
          <a:prstGeom prst="rect">
            <a:avLst/>
          </a:prstGeom>
        </p:spPr>
        <p:txBody>
          <a:bodyPr wrap="square">
            <a:spAutoFit/>
          </a:bodyPr>
          <a:lstStyle/>
          <a:p>
            <a:r>
              <a:rPr lang="en-US" b="1" dirty="0" smtClean="0">
                <a:solidFill>
                  <a:srgbClr val="000000"/>
                </a:solidFill>
                <a:latin typeface="Candara"/>
              </a:rPr>
              <a:t>50%</a:t>
            </a:r>
            <a:endParaRPr lang="ru-RU" dirty="0"/>
          </a:p>
        </p:txBody>
      </p:sp>
      <p:sp>
        <p:nvSpPr>
          <p:cNvPr id="29" name="Прямоугольник 28"/>
          <p:cNvSpPr/>
          <p:nvPr/>
        </p:nvSpPr>
        <p:spPr>
          <a:xfrm>
            <a:off x="2627784" y="4581128"/>
            <a:ext cx="576064" cy="369332"/>
          </a:xfrm>
          <a:prstGeom prst="rect">
            <a:avLst/>
          </a:prstGeom>
        </p:spPr>
        <p:txBody>
          <a:bodyPr wrap="square">
            <a:spAutoFit/>
          </a:bodyPr>
          <a:lstStyle/>
          <a:p>
            <a:r>
              <a:rPr lang="en-US" b="1" dirty="0" smtClean="0">
                <a:solidFill>
                  <a:srgbClr val="000000"/>
                </a:solidFill>
                <a:latin typeface="Candara"/>
              </a:rPr>
              <a:t>50%</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myslide6">
    <p:spTree>
      <p:nvGrpSpPr>
        <p:cNvPr id="1" name=""/>
        <p:cNvGrpSpPr/>
        <p:nvPr/>
      </p:nvGrpSpPr>
      <p:grpSpPr>
        <a:xfrm>
          <a:off x="0" y="0"/>
          <a:ext cx="0" cy="0"/>
          <a:chOff x="0" y="0"/>
          <a:chExt cx="0" cy="0"/>
        </a:xfrm>
      </p:grpSpPr>
      <p:pic>
        <p:nvPicPr>
          <p:cNvPr id="20" name="Рисунок 19" descr="NorthBlocknew.jpg"/>
          <p:cNvPicPr>
            <a:picLocks noChangeAspect="1"/>
          </p:cNvPicPr>
          <p:nvPr/>
        </p:nvPicPr>
        <p:blipFill>
          <a:blip r:embed="rId2" cstate="print"/>
          <a:stretch>
            <a:fillRect/>
          </a:stretch>
        </p:blipFill>
        <p:spPr>
          <a:xfrm>
            <a:off x="827585" y="2020273"/>
            <a:ext cx="5688632" cy="4482044"/>
          </a:xfrm>
          <a:prstGeom prst="rect">
            <a:avLst/>
          </a:prstGeom>
        </p:spPr>
      </p:pic>
      <p:pic>
        <p:nvPicPr>
          <p:cNvPr id="4" name="Рисунок 3" descr="ws_EB90.tmp"/>
          <p:cNvPicPr>
            <a:picLocks/>
          </p:cNvPicPr>
          <p:nvPr/>
        </p:nvPicPr>
        <p:blipFill>
          <a:blip r:embed="rId3" cstate="print"/>
          <a:stretch>
            <a:fillRect/>
          </a:stretch>
        </p:blipFill>
        <p:spPr>
          <a:xfrm>
            <a:off x="0" y="0"/>
            <a:ext cx="9144000" cy="533400"/>
          </a:xfrm>
          <a:prstGeom prst="rect">
            <a:avLst/>
          </a:prstGeom>
        </p:spPr>
      </p:pic>
      <p:pic>
        <p:nvPicPr>
          <p:cNvPr id="6" name="Рисунок 5" descr="ws_EBB1.tmp"/>
          <p:cNvPicPr>
            <a:picLocks/>
          </p:cNvPicPr>
          <p:nvPr/>
        </p:nvPicPr>
        <p:blipFill>
          <a:blip r:embed="rId4" cstate="print"/>
          <a:stretch>
            <a:fillRect/>
          </a:stretch>
        </p:blipFill>
        <p:spPr>
          <a:xfrm>
            <a:off x="0" y="6512559"/>
            <a:ext cx="9144000" cy="345440"/>
          </a:xfrm>
          <a:prstGeom prst="rect">
            <a:avLst/>
          </a:prstGeom>
        </p:spPr>
      </p:pic>
      <p:sp>
        <p:nvSpPr>
          <p:cNvPr id="7" name="TextBox 6"/>
          <p:cNvSpPr txBox="1"/>
          <p:nvPr/>
        </p:nvSpPr>
        <p:spPr>
          <a:xfrm>
            <a:off x="487680" y="936345"/>
            <a:ext cx="4103688" cy="545086"/>
          </a:xfrm>
          <a:prstGeom prst="rect">
            <a:avLst/>
          </a:prstGeom>
          <a:noFill/>
        </p:spPr>
        <p:txBody>
          <a:bodyPr vert="horz" wrap="none" lIns="0" tIns="0" rIns="0" bIns="0" rtlCol="0">
            <a:spAutoFit/>
          </a:bodyPr>
          <a:lstStyle/>
          <a:p>
            <a:pPr>
              <a:lnSpc>
                <a:spcPts val="4392"/>
              </a:lnSpc>
            </a:pPr>
            <a:r>
              <a:rPr lang="en-US" sz="3600" b="1" smtClean="0">
                <a:solidFill>
                  <a:srgbClr val="000000"/>
                </a:solidFill>
                <a:latin typeface="Candara"/>
              </a:rPr>
              <a:t>Aral’s New Structure</a:t>
            </a:r>
            <a:endParaRPr lang="ru-RU" sz="3600" b="1">
              <a:solidFill>
                <a:srgbClr val="000000"/>
              </a:solidFill>
              <a:latin typeface="Candara"/>
            </a:endParaRPr>
          </a:p>
        </p:txBody>
      </p:sp>
      <p:sp>
        <p:nvSpPr>
          <p:cNvPr id="8" name="TextBox 7"/>
          <p:cNvSpPr txBox="1"/>
          <p:nvPr/>
        </p:nvSpPr>
        <p:spPr>
          <a:xfrm>
            <a:off x="0" y="1772816"/>
            <a:ext cx="2364943" cy="4719241"/>
          </a:xfrm>
          <a:prstGeom prst="rect">
            <a:avLst/>
          </a:prstGeom>
          <a:noFill/>
        </p:spPr>
        <p:txBody>
          <a:bodyPr vert="horz" wrap="none" lIns="0" tIns="0" rIns="0" bIns="0" rtlCol="0">
            <a:spAutoFit/>
          </a:bodyPr>
          <a:lstStyle/>
          <a:p>
            <a:pPr marL="0" marR="0" lvl="0" indent="0" defTabSz="914400" eaLnBrk="1" fontAlgn="auto" latinLnBrk="0" hangingPunct="1">
              <a:lnSpc>
                <a:spcPts val="2196"/>
              </a:lnSpc>
              <a:buClrTx/>
              <a:buSzTx/>
              <a:buNone/>
              <a:tabLst>
                <a:tab pos="368300" algn="l"/>
              </a:tabLst>
              <a:defRPr/>
            </a:pPr>
            <a:r>
              <a:rPr lang="en-US" dirty="0" smtClean="0"/>
              <a:t>	</a:t>
            </a:r>
            <a:r>
              <a:rPr lang="en-US" b="1" dirty="0" smtClean="0">
                <a:solidFill>
                  <a:srgbClr val="000000"/>
                </a:solidFill>
                <a:latin typeface="Candara"/>
              </a:rPr>
              <a:t>Original Structure -</a:t>
            </a:r>
          </a:p>
          <a:p>
            <a:pPr marL="0" marR="0" lvl="0" indent="0" defTabSz="914400" eaLnBrk="1" fontAlgn="auto" latinLnBrk="0" hangingPunct="1">
              <a:lnSpc>
                <a:spcPts val="2160"/>
              </a:lnSpc>
              <a:buClrTx/>
              <a:buSzTx/>
              <a:buNone/>
              <a:tabLst>
                <a:tab pos="368300" algn="l"/>
              </a:tabLst>
              <a:defRPr/>
            </a:pPr>
            <a:r>
              <a:rPr lang="en-US" b="1" dirty="0" smtClean="0">
                <a:solidFill>
                  <a:srgbClr val="000000"/>
                </a:solidFill>
                <a:latin typeface="Candara"/>
              </a:rPr>
              <a:t>	Caspian 50% / </a:t>
            </a:r>
            <a:r>
              <a:rPr lang="en-US" b="1" dirty="0" err="1" smtClean="0">
                <a:solidFill>
                  <a:srgbClr val="000000"/>
                </a:solidFill>
                <a:latin typeface="Candara"/>
              </a:rPr>
              <a:t>Azden</a:t>
            </a:r>
            <a:endParaRPr lang="en-US" b="1" dirty="0" smtClean="0">
              <a:solidFill>
                <a:srgbClr val="000000"/>
              </a:solidFill>
              <a:latin typeface="Candara"/>
            </a:endParaRPr>
          </a:p>
          <a:p>
            <a:pPr marL="0" marR="0" lvl="0" indent="0" defTabSz="914400" eaLnBrk="1" fontAlgn="auto" latinLnBrk="0" hangingPunct="1">
              <a:lnSpc>
                <a:spcPts val="2160"/>
              </a:lnSpc>
              <a:buClrTx/>
              <a:buSzTx/>
              <a:buNone/>
              <a:tabLst>
                <a:tab pos="368300" algn="l"/>
              </a:tabLst>
              <a:defRPr/>
            </a:pPr>
            <a:r>
              <a:rPr lang="en-US" b="1" dirty="0" smtClean="0">
                <a:solidFill>
                  <a:srgbClr val="000000"/>
                </a:solidFill>
                <a:latin typeface="Candara"/>
              </a:rPr>
              <a:t>	Management 50%</a:t>
            </a: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68300" algn="l"/>
              </a:tabLst>
              <a:defRPr/>
            </a:pPr>
            <a:endParaRPr lang="en-US" b="1" dirty="0" smtClean="0">
              <a:solidFill>
                <a:srgbClr val="000000"/>
              </a:solidFill>
              <a:latin typeface="Candara"/>
            </a:endParaRPr>
          </a:p>
          <a:p>
            <a:pPr marL="0" marR="0" lvl="0" indent="0" defTabSz="914400" eaLnBrk="1" fontAlgn="auto" latinLnBrk="0" hangingPunct="1">
              <a:lnSpc>
                <a:spcPts val="1226"/>
              </a:lnSpc>
              <a:buClrTx/>
              <a:buSzTx/>
              <a:buNone/>
              <a:tabLst>
                <a:tab pos="368300" algn="l"/>
              </a:tabLst>
              <a:defRPr/>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9" name="TextBox 8"/>
          <p:cNvSpPr txBox="1"/>
          <p:nvPr/>
        </p:nvSpPr>
        <p:spPr>
          <a:xfrm>
            <a:off x="3491880" y="1556792"/>
            <a:ext cx="2235997" cy="307777"/>
          </a:xfrm>
          <a:prstGeom prst="rect">
            <a:avLst/>
          </a:prstGeom>
          <a:noFill/>
        </p:spPr>
        <p:txBody>
          <a:bodyPr vert="horz" wrap="none" lIns="0" tIns="0" rIns="0" bIns="0" rtlCol="0">
            <a:spAutoFit/>
          </a:bodyPr>
          <a:lstStyle/>
          <a:p>
            <a:pPr>
              <a:lnSpc>
                <a:spcPts val="2440"/>
              </a:lnSpc>
            </a:pPr>
            <a:r>
              <a:rPr lang="en-US" sz="2000" b="1" dirty="0" smtClean="0">
                <a:solidFill>
                  <a:srgbClr val="000000"/>
                </a:solidFill>
                <a:latin typeface="Candara"/>
              </a:rPr>
              <a:t>Aral Petroleum 100%</a:t>
            </a:r>
            <a:endParaRPr lang="ru-RU" sz="2000" b="1" dirty="0">
              <a:solidFill>
                <a:srgbClr val="000000"/>
              </a:solidFill>
              <a:latin typeface="Candara"/>
            </a:endParaRPr>
          </a:p>
        </p:txBody>
      </p:sp>
      <p:sp>
        <p:nvSpPr>
          <p:cNvPr id="10" name="TextBox 9"/>
          <p:cNvSpPr txBox="1"/>
          <p:nvPr/>
        </p:nvSpPr>
        <p:spPr>
          <a:xfrm>
            <a:off x="6876256" y="1556792"/>
            <a:ext cx="2109552" cy="4783361"/>
          </a:xfrm>
          <a:prstGeom prst="rect">
            <a:avLst/>
          </a:prstGeom>
          <a:noFill/>
        </p:spPr>
        <p:txBody>
          <a:bodyPr vert="horz" wrap="none" lIns="0" tIns="0" rIns="0" bIns="0" rtlCol="0">
            <a:spAutoFit/>
          </a:bodyPr>
          <a:lstStyle/>
          <a:p>
            <a:pPr marL="0" marR="0" lvl="0" indent="0" defTabSz="914400" eaLnBrk="1" fontAlgn="auto" latinLnBrk="0" hangingPunct="1">
              <a:lnSpc>
                <a:spcPts val="2684"/>
              </a:lnSpc>
              <a:buClrTx/>
              <a:buSzTx/>
              <a:buNone/>
              <a:tabLst>
                <a:tab pos="304800" algn="l"/>
              </a:tabLst>
              <a:defRPr/>
            </a:pPr>
            <a:r>
              <a:rPr lang="en-US" sz="2200" b="1" dirty="0" smtClean="0">
                <a:solidFill>
                  <a:srgbClr val="2300DC"/>
                </a:solidFill>
                <a:latin typeface="Candara"/>
              </a:rPr>
              <a:t>New Structure</a:t>
            </a:r>
          </a:p>
          <a:p>
            <a:pPr marL="0" marR="0" lvl="0" indent="0" defTabSz="914400" eaLnBrk="1" fontAlgn="auto" latinLnBrk="0" hangingPunct="1">
              <a:lnSpc>
                <a:spcPts val="2123"/>
              </a:lnSpc>
              <a:buClrTx/>
              <a:buSzTx/>
              <a:buNone/>
              <a:tabLst>
                <a:tab pos="304800" algn="l"/>
              </a:tabLst>
              <a:defRPr/>
            </a:pPr>
            <a:r>
              <a:rPr lang="en-US" b="1" dirty="0" smtClean="0">
                <a:solidFill>
                  <a:srgbClr val="000000"/>
                </a:solidFill>
                <a:latin typeface="Candara"/>
              </a:rPr>
              <a:t>Caspian 40% / Asia</a:t>
            </a:r>
          </a:p>
          <a:p>
            <a:pPr marL="0" marR="0" lvl="0" indent="0" defTabSz="914400" eaLnBrk="1" fontAlgn="auto" latinLnBrk="0" hangingPunct="1">
              <a:lnSpc>
                <a:spcPts val="2160"/>
              </a:lnSpc>
              <a:buClrTx/>
              <a:buSzTx/>
              <a:buNone/>
              <a:tabLst>
                <a:tab pos="304800" algn="l"/>
              </a:tabLst>
              <a:defRPr/>
            </a:pPr>
            <a:r>
              <a:rPr lang="en-US" b="1" dirty="0" smtClean="0">
                <a:solidFill>
                  <a:srgbClr val="000000"/>
                </a:solidFill>
                <a:latin typeface="Candara"/>
              </a:rPr>
              <a:t>Sixth Energy 60%</a:t>
            </a: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000"/>
              </a:lnSpc>
              <a:buClrTx/>
              <a:buSzTx/>
              <a:buNone/>
              <a:tabLst>
                <a:tab pos="304800" algn="l"/>
              </a:tabLst>
              <a:defRPr/>
            </a:pPr>
            <a:endParaRPr lang="en-US" b="1" dirty="0" smtClean="0">
              <a:solidFill>
                <a:srgbClr val="000000"/>
              </a:solidFill>
              <a:latin typeface="Candara"/>
            </a:endParaRPr>
          </a:p>
          <a:p>
            <a:pPr marL="0" marR="0" lvl="0" indent="0" defTabSz="914400" eaLnBrk="1" fontAlgn="auto" latinLnBrk="0" hangingPunct="1">
              <a:lnSpc>
                <a:spcPts val="1326"/>
              </a:lnSpc>
              <a:buClrTx/>
              <a:buSzTx/>
              <a:buNone/>
              <a:tabLst>
                <a:tab pos="304800" algn="l"/>
              </a:tabLst>
              <a:defRPr/>
            </a:pPr>
            <a:r>
              <a:rPr lang="en-US" b="1" dirty="0" smtClean="0">
                <a:solidFill>
                  <a:srgbClr val="000000"/>
                </a:solidFill>
                <a:latin typeface="Candara"/>
              </a:rPr>
              <a:t>	</a:t>
            </a:r>
            <a:r>
              <a:rPr lang="en-US" sz="1000" dirty="0" smtClean="0">
                <a:solidFill>
                  <a:srgbClr val="FFFFFF"/>
                </a:solidFill>
                <a:latin typeface="Candara"/>
              </a:rPr>
              <a:t>WWW.CASPIANENERGYINC.COM</a:t>
            </a:r>
            <a:endParaRPr lang="ru-RU" sz="1000" dirty="0">
              <a:solidFill>
                <a:srgbClr val="FFFFFF"/>
              </a:solidFill>
              <a:latin typeface="Candara"/>
            </a:endParaRPr>
          </a:p>
        </p:txBody>
      </p:sp>
      <p:sp>
        <p:nvSpPr>
          <p:cNvPr id="16" name="TextBox 15"/>
          <p:cNvSpPr txBox="1"/>
          <p:nvPr/>
        </p:nvSpPr>
        <p:spPr>
          <a:xfrm>
            <a:off x="3635896" y="2276872"/>
            <a:ext cx="1926810" cy="291747"/>
          </a:xfrm>
          <a:prstGeom prst="rect">
            <a:avLst/>
          </a:prstGeom>
          <a:noFill/>
        </p:spPr>
        <p:txBody>
          <a:bodyPr vert="horz" wrap="none" lIns="0" tIns="0" rIns="0" bIns="0" rtlCol="0">
            <a:spAutoFit/>
          </a:bodyPr>
          <a:lstStyle/>
          <a:p>
            <a:pPr>
              <a:lnSpc>
                <a:spcPts val="2440"/>
              </a:lnSpc>
            </a:pPr>
            <a:r>
              <a:rPr lang="en-US" b="1" dirty="0" smtClean="0">
                <a:solidFill>
                  <a:srgbClr val="000000"/>
                </a:solidFill>
                <a:latin typeface="Candara"/>
              </a:rPr>
              <a:t>100% of North Block</a:t>
            </a:r>
            <a:endParaRPr lang="ru-RU" b="1" dirty="0">
              <a:solidFill>
                <a:srgbClr val="000000"/>
              </a:solidFill>
              <a:latin typeface="Candara"/>
            </a:endParaRPr>
          </a:p>
        </p:txBody>
      </p:sp>
      <p:pic>
        <p:nvPicPr>
          <p:cNvPr id="26" name="Рисунок 25" descr="blackline.jpg"/>
          <p:cNvPicPr>
            <a:picLocks noChangeAspect="1"/>
          </p:cNvPicPr>
          <p:nvPr/>
        </p:nvPicPr>
        <p:blipFill>
          <a:blip r:embed="rId5" cstate="print"/>
          <a:stretch>
            <a:fillRect/>
          </a:stretch>
        </p:blipFill>
        <p:spPr>
          <a:xfrm rot="11798227">
            <a:off x="5754173" y="1860033"/>
            <a:ext cx="1034245" cy="132140"/>
          </a:xfrm>
          <a:prstGeom prst="rect">
            <a:avLst/>
          </a:prstGeom>
        </p:spPr>
      </p:pic>
      <p:pic>
        <p:nvPicPr>
          <p:cNvPr id="27" name="Рисунок 26" descr="blackline1.jpg"/>
          <p:cNvPicPr>
            <a:picLocks noChangeAspect="1"/>
          </p:cNvPicPr>
          <p:nvPr/>
        </p:nvPicPr>
        <p:blipFill>
          <a:blip r:embed="rId6" cstate="print"/>
          <a:stretch>
            <a:fillRect/>
          </a:stretch>
        </p:blipFill>
        <p:spPr>
          <a:xfrm rot="20764835">
            <a:off x="2349753" y="1820696"/>
            <a:ext cx="1086897" cy="132140"/>
          </a:xfrm>
          <a:prstGeom prst="rect">
            <a:avLst/>
          </a:prstGeom>
        </p:spPr>
      </p:pic>
      <p:pic>
        <p:nvPicPr>
          <p:cNvPr id="28" name="Рисунок 27" descr="blackline.jpg"/>
          <p:cNvPicPr>
            <a:picLocks noChangeAspect="1"/>
          </p:cNvPicPr>
          <p:nvPr/>
        </p:nvPicPr>
        <p:blipFill>
          <a:blip r:embed="rId5" cstate="print"/>
          <a:stretch>
            <a:fillRect/>
          </a:stretch>
        </p:blipFill>
        <p:spPr>
          <a:xfrm rot="5400000">
            <a:off x="4356507" y="1978049"/>
            <a:ext cx="500066" cy="229056"/>
          </a:xfrm>
          <a:prstGeom prst="rect">
            <a:avLst/>
          </a:prstGeom>
        </p:spPr>
      </p:pic>
      <p:sp>
        <p:nvSpPr>
          <p:cNvPr id="15" name="TextBox 14"/>
          <p:cNvSpPr txBox="1"/>
          <p:nvPr/>
        </p:nvSpPr>
        <p:spPr>
          <a:xfrm>
            <a:off x="6715141" y="2708920"/>
            <a:ext cx="2428859" cy="3667671"/>
          </a:xfrm>
          <a:prstGeom prst="rect">
            <a:avLst/>
          </a:prstGeom>
          <a:noFill/>
        </p:spPr>
        <p:txBody>
          <a:bodyPr vert="horz" wrap="square" lIns="0" tIns="0" rIns="0" bIns="0" rtlCol="0">
            <a:spAutoFit/>
          </a:bodyPr>
          <a:lstStyle/>
          <a:p>
            <a:pPr marL="0" marR="0" lvl="0" indent="0" defTabSz="914400" eaLnBrk="1" fontAlgn="auto" latinLnBrk="0" hangingPunct="1">
              <a:lnSpc>
                <a:spcPts val="2196"/>
              </a:lnSpc>
              <a:buClrTx/>
              <a:buSzTx/>
              <a:buFontTx/>
              <a:buChar char="-"/>
              <a:tabLst>
                <a:tab pos="368300" algn="l"/>
              </a:tabLst>
              <a:defRPr/>
            </a:pPr>
            <a:r>
              <a:rPr lang="en-US" b="1" dirty="0" smtClean="0">
                <a:latin typeface="Candara"/>
              </a:rPr>
              <a:t> </a:t>
            </a:r>
            <a:r>
              <a:rPr lang="en-US" b="1" dirty="0" err="1" smtClean="0">
                <a:latin typeface="Candara"/>
              </a:rPr>
              <a:t>Azden</a:t>
            </a:r>
            <a:r>
              <a:rPr lang="en-US" b="1" dirty="0" smtClean="0">
                <a:latin typeface="Candara"/>
              </a:rPr>
              <a:t> sells out for us$50 </a:t>
            </a:r>
            <a:r>
              <a:rPr lang="en-US" b="1" dirty="0" err="1" smtClean="0">
                <a:latin typeface="Candara"/>
              </a:rPr>
              <a:t>mln</a:t>
            </a:r>
            <a:r>
              <a:rPr lang="en-US" b="1" dirty="0" smtClean="0">
                <a:latin typeface="Candara"/>
              </a:rPr>
              <a:t> us$20 </a:t>
            </a:r>
            <a:r>
              <a:rPr lang="en-US" b="1" dirty="0" err="1" smtClean="0">
                <a:latin typeface="Candara"/>
              </a:rPr>
              <a:t>mln</a:t>
            </a:r>
            <a:r>
              <a:rPr lang="en-US" b="1" dirty="0" smtClean="0">
                <a:latin typeface="Candara"/>
              </a:rPr>
              <a:t> upfront </a:t>
            </a:r>
            <a:r>
              <a:rPr lang="en-US" b="1" dirty="0" err="1" smtClean="0">
                <a:latin typeface="Candara"/>
              </a:rPr>
              <a:t>balonce</a:t>
            </a:r>
            <a:r>
              <a:rPr lang="en-US" b="1" dirty="0" smtClean="0">
                <a:latin typeface="Candara"/>
              </a:rPr>
              <a:t> paid when production targets are met</a:t>
            </a:r>
          </a:p>
          <a:p>
            <a:pPr lvl="0">
              <a:lnSpc>
                <a:spcPts val="2196"/>
              </a:lnSpc>
              <a:tabLst>
                <a:tab pos="368300" algn="l"/>
              </a:tabLst>
              <a:defRPr/>
            </a:pPr>
            <a:endParaRPr lang="en-US" b="1" dirty="0" smtClean="0">
              <a:latin typeface="Candara"/>
            </a:endParaRPr>
          </a:p>
          <a:p>
            <a:pPr lvl="0">
              <a:lnSpc>
                <a:spcPts val="2196"/>
              </a:lnSpc>
              <a:buFontTx/>
              <a:buChar char="-"/>
              <a:tabLst>
                <a:tab pos="368300" algn="l"/>
              </a:tabLst>
              <a:defRPr/>
            </a:pPr>
            <a:r>
              <a:rPr lang="en-US" b="1" dirty="0" smtClean="0">
                <a:latin typeface="Candara"/>
              </a:rPr>
              <a:t>CEK “carried” for us$80mln. </a:t>
            </a:r>
            <a:r>
              <a:rPr lang="en-US" b="1" dirty="0" err="1" smtClean="0">
                <a:latin typeface="Candara"/>
              </a:rPr>
              <a:t>Capex</a:t>
            </a:r>
            <a:endParaRPr lang="ru-RU" b="1" dirty="0" smtClean="0">
              <a:latin typeface="Candara"/>
            </a:endParaRPr>
          </a:p>
          <a:p>
            <a:pPr marL="0" marR="0" lvl="0" indent="0" defTabSz="914400" eaLnBrk="1" fontAlgn="auto" latinLnBrk="0" hangingPunct="1">
              <a:lnSpc>
                <a:spcPts val="2196"/>
              </a:lnSpc>
              <a:buClrTx/>
              <a:buSzTx/>
              <a:buFontTx/>
              <a:buChar char="-"/>
              <a:tabLst>
                <a:tab pos="368300" algn="l"/>
              </a:tabLst>
              <a:defRPr/>
            </a:pPr>
            <a:endParaRPr lang="en-US" b="1" dirty="0" smtClean="0">
              <a:latin typeface="Candara"/>
            </a:endParaRPr>
          </a:p>
          <a:p>
            <a:pPr marL="0" marR="0" lvl="0" indent="0" defTabSz="914400" eaLnBrk="1" fontAlgn="auto" latinLnBrk="0" hangingPunct="1">
              <a:lnSpc>
                <a:spcPts val="2196"/>
              </a:lnSpc>
              <a:buClrTx/>
              <a:buSzTx/>
              <a:buFontTx/>
              <a:buChar char="-"/>
              <a:tabLst>
                <a:tab pos="368300" algn="l"/>
              </a:tabLst>
              <a:defRPr/>
            </a:pPr>
            <a:r>
              <a:rPr lang="en-US" b="1" dirty="0" smtClean="0">
                <a:latin typeface="Candara"/>
              </a:rPr>
              <a:t> CEK us$ 2mln loan on closure</a:t>
            </a:r>
          </a:p>
          <a:p>
            <a:pPr marL="0" marR="0" lvl="0" indent="0" defTabSz="914400" eaLnBrk="1" fontAlgn="auto" latinLnBrk="0" hangingPunct="1">
              <a:lnSpc>
                <a:spcPts val="2196"/>
              </a:lnSpc>
              <a:buClrTx/>
              <a:buSzTx/>
              <a:tabLst>
                <a:tab pos="368300" algn="l"/>
              </a:tabLst>
              <a:defRPr/>
            </a:pPr>
            <a:r>
              <a:rPr lang="en-US" b="1" dirty="0" smtClean="0">
                <a:latin typeface="Candara"/>
              </a:rPr>
              <a:t>   + us$ 2mln   -   12 </a:t>
            </a:r>
            <a:r>
              <a:rPr lang="en-US" b="1" dirty="0" err="1" smtClean="0">
                <a:latin typeface="Candara"/>
              </a:rPr>
              <a:t>mths</a:t>
            </a:r>
            <a:endParaRPr lang="en-US" b="1" dirty="0" smtClean="0">
              <a:latin typeface="Candara"/>
            </a:endParaRPr>
          </a:p>
          <a:p>
            <a:pPr marL="0" marR="0" lvl="0" indent="0" defTabSz="914400" eaLnBrk="1" fontAlgn="auto" latinLnBrk="0" hangingPunct="1">
              <a:lnSpc>
                <a:spcPts val="2196"/>
              </a:lnSpc>
              <a:buClrTx/>
              <a:buSzTx/>
              <a:tabLst>
                <a:tab pos="368300" algn="l"/>
              </a:tabLst>
              <a:defRPr/>
            </a:pPr>
            <a:r>
              <a:rPr lang="en-US" b="1" dirty="0" smtClean="0">
                <a:latin typeface="Candara"/>
              </a:rPr>
              <a:t>   + us$ 2mln   -   24 </a:t>
            </a:r>
            <a:r>
              <a:rPr lang="en-US" b="1" dirty="0" err="1" smtClean="0">
                <a:latin typeface="Candara"/>
              </a:rPr>
              <a:t>mths</a:t>
            </a:r>
            <a:endParaRPr lang="en-US" b="1" dirty="0" smtClean="0">
              <a:latin typeface="Candara"/>
            </a:endParaRPr>
          </a:p>
        </p:txBody>
      </p:sp>
      <p:sp>
        <p:nvSpPr>
          <p:cNvPr id="17" name="Номер слайда 16"/>
          <p:cNvSpPr>
            <a:spLocks noGrp="1"/>
          </p:cNvSpPr>
          <p:nvPr>
            <p:ph type="sldNum" sz="quarter" idx="12"/>
          </p:nvPr>
        </p:nvSpPr>
        <p:spPr>
          <a:xfrm>
            <a:off x="6786578" y="6143644"/>
            <a:ext cx="2133600" cy="365125"/>
          </a:xfrm>
        </p:spPr>
        <p:txBody>
          <a:bodyPr/>
          <a:lstStyle/>
          <a:p>
            <a:fld id="{6FC88545-D303-41C0-AA29-C33C92AD3EE3}" type="slidenum">
              <a:rPr lang="ru-RU" smtClean="0"/>
              <a:pPr/>
              <a:t>7</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s_EB90.tmp"/>
          <p:cNvPicPr>
            <a:picLocks/>
          </p:cNvPicPr>
          <p:nvPr/>
        </p:nvPicPr>
        <p:blipFill>
          <a:blip r:embed="rId2" cstate="print"/>
          <a:stretch>
            <a:fillRect/>
          </a:stretch>
        </p:blipFill>
        <p:spPr>
          <a:xfrm>
            <a:off x="0" y="0"/>
            <a:ext cx="9144000" cy="533400"/>
          </a:xfrm>
          <a:prstGeom prst="rect">
            <a:avLst/>
          </a:prstGeom>
        </p:spPr>
      </p:pic>
      <p:pic>
        <p:nvPicPr>
          <p:cNvPr id="6" name="Рисунок 5" descr="ws_EBB1.tmp"/>
          <p:cNvPicPr>
            <a:picLocks/>
          </p:cNvPicPr>
          <p:nvPr/>
        </p:nvPicPr>
        <p:blipFill>
          <a:blip r:embed="rId3" cstate="print"/>
          <a:stretch>
            <a:fillRect/>
          </a:stretch>
        </p:blipFill>
        <p:spPr>
          <a:xfrm>
            <a:off x="0" y="6512559"/>
            <a:ext cx="9144000" cy="345440"/>
          </a:xfrm>
          <a:prstGeom prst="rect">
            <a:avLst/>
          </a:prstGeom>
        </p:spPr>
      </p:pic>
      <p:sp>
        <p:nvSpPr>
          <p:cNvPr id="2" name="Номер слайда 1"/>
          <p:cNvSpPr>
            <a:spLocks noGrp="1"/>
          </p:cNvSpPr>
          <p:nvPr>
            <p:ph type="sldNum" sz="quarter" idx="12"/>
          </p:nvPr>
        </p:nvSpPr>
        <p:spPr>
          <a:xfrm>
            <a:off x="6786578" y="6143644"/>
            <a:ext cx="2133600" cy="365125"/>
          </a:xfrm>
        </p:spPr>
        <p:txBody>
          <a:bodyPr/>
          <a:lstStyle/>
          <a:p>
            <a:fld id="{6FC88545-D303-41C0-AA29-C33C92AD3EE3}" type="slidenum">
              <a:rPr lang="ru-RU" smtClean="0"/>
              <a:pPr/>
              <a:t>8</a:t>
            </a:fld>
            <a:endParaRPr lang="ru-RU" dirty="0"/>
          </a:p>
        </p:txBody>
      </p:sp>
      <p:pic>
        <p:nvPicPr>
          <p:cNvPr id="3" name="Рисунок 2" descr="ws_EB90.tmp"/>
          <p:cNvPicPr>
            <a:picLocks/>
          </p:cNvPicPr>
          <p:nvPr/>
        </p:nvPicPr>
        <p:blipFill>
          <a:blip r:embed="rId2" cstate="print"/>
          <a:stretch>
            <a:fillRect/>
          </a:stretch>
        </p:blipFill>
        <p:spPr>
          <a:xfrm>
            <a:off x="0" y="0"/>
            <a:ext cx="9144000" cy="533400"/>
          </a:xfrm>
          <a:prstGeom prst="rect">
            <a:avLst/>
          </a:prstGeom>
        </p:spPr>
      </p:pic>
      <p:sp>
        <p:nvSpPr>
          <p:cNvPr id="7" name="TextBox 6"/>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TSX: CEK.TO</a:t>
            </a:r>
            <a:endParaRPr lang="ru-RU" sz="1000" dirty="0">
              <a:solidFill>
                <a:srgbClr val="FFFFFF"/>
              </a:solidFill>
              <a:latin typeface="Candara"/>
            </a:endParaRPr>
          </a:p>
        </p:txBody>
      </p:sp>
      <p:sp>
        <p:nvSpPr>
          <p:cNvPr id="8" name="TextBox 7"/>
          <p:cNvSpPr txBox="1"/>
          <p:nvPr/>
        </p:nvSpPr>
        <p:spPr>
          <a:xfrm>
            <a:off x="7155180" y="6634226"/>
            <a:ext cx="1801775" cy="153888"/>
          </a:xfrm>
          <a:prstGeom prst="rect">
            <a:avLst/>
          </a:prstGeom>
          <a:noFill/>
        </p:spPr>
        <p:txBody>
          <a:bodyPr vert="horz" wrap="none" lIns="0" tIns="0" rIns="0" bIns="0" rtlCol="0">
            <a:spAutoFit/>
          </a:bodyPr>
          <a:lstStyle/>
          <a:p>
            <a:pPr>
              <a:lnSpc>
                <a:spcPts val="1220"/>
              </a:lnSpc>
            </a:pPr>
            <a:r>
              <a:rPr lang="en-US" sz="1000" dirty="0" smtClean="0">
                <a:solidFill>
                  <a:srgbClr val="FFFFFF"/>
                </a:solidFill>
                <a:latin typeface="Candara"/>
              </a:rPr>
              <a:t>WWW.CASPIANENERGYINC.COM</a:t>
            </a:r>
            <a:endParaRPr lang="ru-RU" sz="1000" dirty="0">
              <a:solidFill>
                <a:srgbClr val="FFFFFF"/>
              </a:solidFill>
              <a:latin typeface="Candara"/>
            </a:endParaRPr>
          </a:p>
        </p:txBody>
      </p:sp>
      <p:sp>
        <p:nvSpPr>
          <p:cNvPr id="10" name="TextBox 9"/>
          <p:cNvSpPr txBox="1"/>
          <p:nvPr/>
        </p:nvSpPr>
        <p:spPr>
          <a:xfrm>
            <a:off x="571472" y="1000108"/>
            <a:ext cx="6003246" cy="1000274"/>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30200" algn="l"/>
                <a:tab pos="508000" algn="l"/>
                <a:tab pos="736600" algn="l"/>
              </a:tabLst>
              <a:defRPr/>
            </a:pPr>
            <a:r>
              <a:rPr lang="en-US" sz="3200" b="1" dirty="0" smtClean="0">
                <a:solidFill>
                  <a:srgbClr val="000000"/>
                </a:solidFill>
                <a:latin typeface="Candara"/>
              </a:rPr>
              <a:t>APC – “ Under New Management”</a:t>
            </a:r>
          </a:p>
          <a:p>
            <a:pPr marL="0" marR="0" lvl="0" indent="0" defTabSz="914400" eaLnBrk="1" fontAlgn="auto" latinLnBrk="0" hangingPunct="1">
              <a:lnSpc>
                <a:spcPts val="3904"/>
              </a:lnSpc>
              <a:buClrTx/>
              <a:buSzTx/>
              <a:buNone/>
              <a:tabLst>
                <a:tab pos="330200" algn="l"/>
                <a:tab pos="508000" algn="l"/>
                <a:tab pos="736600" algn="l"/>
              </a:tabLst>
              <a:defRPr/>
            </a:pPr>
            <a:r>
              <a:rPr lang="en-US" sz="100" b="1" u="sng" dirty="0" smtClean="0">
                <a:solidFill>
                  <a:srgbClr val="000000"/>
                </a:solidFill>
                <a:latin typeface="Candara"/>
              </a:rPr>
              <a:t>       </a:t>
            </a:r>
            <a:endParaRPr lang="ru-RU" b="1" dirty="0">
              <a:solidFill>
                <a:srgbClr val="000000"/>
              </a:solidFill>
              <a:latin typeface="Candara"/>
            </a:endParaRPr>
          </a:p>
        </p:txBody>
      </p:sp>
      <p:sp>
        <p:nvSpPr>
          <p:cNvPr id="11" name="Прямоугольник 7"/>
          <p:cNvSpPr>
            <a:spLocks noChangeArrowheads="1"/>
          </p:cNvSpPr>
          <p:nvPr/>
        </p:nvSpPr>
        <p:spPr bwMode="auto">
          <a:xfrm>
            <a:off x="214282" y="1857364"/>
            <a:ext cx="8572560" cy="4247317"/>
          </a:xfrm>
          <a:prstGeom prst="rect">
            <a:avLst/>
          </a:prstGeom>
          <a:noFill/>
          <a:ln w="9525">
            <a:noFill/>
            <a:miter lim="800000"/>
            <a:headEnd/>
            <a:tailEnd/>
          </a:ln>
        </p:spPr>
        <p:txBody>
          <a:bodyPr wrap="square">
            <a:spAutoFit/>
          </a:bodyPr>
          <a:lstStyle/>
          <a:p>
            <a:pPr marL="342900" indent="-342900"/>
            <a:r>
              <a:rPr lang="en-US" b="1" dirty="0" err="1" smtClean="0"/>
              <a:t>Erbolat</a:t>
            </a:r>
            <a:r>
              <a:rPr lang="en-US" b="1" dirty="0" smtClean="0"/>
              <a:t> </a:t>
            </a:r>
            <a:r>
              <a:rPr lang="en-US" b="1" dirty="0" err="1" smtClean="0"/>
              <a:t>Kulumbetov</a:t>
            </a:r>
            <a:r>
              <a:rPr lang="en-US" b="1" dirty="0" smtClean="0"/>
              <a:t>	- Director – General</a:t>
            </a:r>
          </a:p>
          <a:p>
            <a:pPr marL="342900" indent="-342900"/>
            <a:r>
              <a:rPr lang="en-US" b="1" dirty="0" smtClean="0"/>
              <a:t>				   35 years management experience in Kazakhstan oil 				   industry. Recently joined APC</a:t>
            </a:r>
          </a:p>
          <a:p>
            <a:pPr marL="342900" indent="-342900"/>
            <a:endParaRPr lang="en-US" b="1" dirty="0" smtClean="0"/>
          </a:p>
          <a:p>
            <a:pPr marL="342900" indent="-342900"/>
            <a:r>
              <a:rPr lang="en-US" b="1" dirty="0" smtClean="0"/>
              <a:t>Asia-Sixth Energy		 - US$ 6.7 million cash invested to date</a:t>
            </a:r>
          </a:p>
          <a:p>
            <a:pPr marL="342900" indent="-342900"/>
            <a:r>
              <a:rPr lang="en-US" b="1" dirty="0" smtClean="0"/>
              <a:t>				 - Six new wells to be drilled</a:t>
            </a:r>
          </a:p>
          <a:p>
            <a:pPr marL="342900" indent="-342900"/>
            <a:r>
              <a:rPr lang="en-US" b="1" dirty="0" smtClean="0"/>
              <a:t>				- operational involvement since June, mgt. team in-situ</a:t>
            </a:r>
          </a:p>
          <a:p>
            <a:pPr marL="342900" indent="-342900"/>
            <a:r>
              <a:rPr lang="en-US" b="1" dirty="0" smtClean="0"/>
              <a:t>				- 200 km²  x-3D Seismic reprocessed by UNIWE – Beijing</a:t>
            </a:r>
          </a:p>
          <a:p>
            <a:pPr marL="342900" indent="-342900"/>
            <a:r>
              <a:rPr lang="en-US" b="1" dirty="0" smtClean="0"/>
              <a:t>				- Well 213 work-over</a:t>
            </a:r>
          </a:p>
          <a:p>
            <a:pPr marL="342900" indent="-342900"/>
            <a:r>
              <a:rPr lang="en-US" b="1" dirty="0" smtClean="0"/>
              <a:t>				- Contracted  x2 drilling rigs</a:t>
            </a:r>
          </a:p>
          <a:p>
            <a:pPr marL="342900" indent="-342900"/>
            <a:r>
              <a:rPr lang="en-US" b="1" dirty="0" smtClean="0"/>
              <a:t>				- Commenced drilling of well 308 and 316 in July 2011</a:t>
            </a:r>
          </a:p>
          <a:p>
            <a:pPr marL="342900" indent="-342900"/>
            <a:r>
              <a:rPr lang="en-US" b="1" dirty="0" smtClean="0"/>
              <a:t>				-      ——— “ ———         well 306 in January 2012</a:t>
            </a:r>
          </a:p>
          <a:p>
            <a:pPr marL="342900" indent="-342900"/>
            <a:endParaRPr lang="en-US" b="1" dirty="0" smtClean="0"/>
          </a:p>
          <a:p>
            <a:pPr marL="342900" indent="-342900"/>
            <a:r>
              <a:rPr lang="en-US" b="1" dirty="0" smtClean="0">
                <a:solidFill>
                  <a:srgbClr val="FF0000"/>
                </a:solidFill>
              </a:rPr>
              <a:t>Strategy			- Develop East </a:t>
            </a:r>
            <a:r>
              <a:rPr lang="en-US" b="1" dirty="0" err="1" smtClean="0">
                <a:solidFill>
                  <a:srgbClr val="FF0000"/>
                </a:solidFill>
              </a:rPr>
              <a:t>Zhagabulak</a:t>
            </a:r>
            <a:r>
              <a:rPr lang="en-US" b="1" dirty="0" smtClean="0">
                <a:solidFill>
                  <a:srgbClr val="FF0000"/>
                </a:solidFill>
              </a:rPr>
              <a:t> Field</a:t>
            </a:r>
          </a:p>
          <a:p>
            <a:pPr marL="342900" indent="-342900"/>
            <a:r>
              <a:rPr lang="en-US" b="1" dirty="0" smtClean="0">
                <a:solidFill>
                  <a:srgbClr val="FF0000"/>
                </a:solidFill>
              </a:rPr>
              <a:t>				- Implement a Drilling Campaign throughout North Block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myslide7">
    <p:spTree>
      <p:nvGrpSpPr>
        <p:cNvPr id="1" name=""/>
        <p:cNvGrpSpPr/>
        <p:nvPr/>
      </p:nvGrpSpPr>
      <p:grpSpPr>
        <a:xfrm>
          <a:off x="0" y="0"/>
          <a:ext cx="0" cy="0"/>
          <a:chOff x="0" y="0"/>
          <a:chExt cx="0" cy="0"/>
        </a:xfrm>
      </p:grpSpPr>
      <p:pic>
        <p:nvPicPr>
          <p:cNvPr id="17" name="Рисунок 16" descr="zhagabulack.jpg"/>
          <p:cNvPicPr>
            <a:picLocks noChangeAspect="1"/>
          </p:cNvPicPr>
          <p:nvPr/>
        </p:nvPicPr>
        <p:blipFill>
          <a:blip r:embed="rId2" cstate="print"/>
          <a:stretch>
            <a:fillRect/>
          </a:stretch>
        </p:blipFill>
        <p:spPr>
          <a:xfrm>
            <a:off x="3357554" y="3214686"/>
            <a:ext cx="2359152" cy="3096768"/>
          </a:xfrm>
          <a:prstGeom prst="rect">
            <a:avLst/>
          </a:prstGeom>
        </p:spPr>
      </p:pic>
      <p:pic>
        <p:nvPicPr>
          <p:cNvPr id="29" name="Рисунок 28" descr="zhagab1.jpg"/>
          <p:cNvPicPr>
            <a:picLocks noChangeAspect="1"/>
          </p:cNvPicPr>
          <p:nvPr/>
        </p:nvPicPr>
        <p:blipFill>
          <a:blip r:embed="rId3" cstate="print"/>
          <a:stretch>
            <a:fillRect/>
          </a:stretch>
        </p:blipFill>
        <p:spPr>
          <a:xfrm>
            <a:off x="971600" y="3212976"/>
            <a:ext cx="3364992" cy="3096768"/>
          </a:xfrm>
          <a:prstGeom prst="rect">
            <a:avLst/>
          </a:prstGeom>
        </p:spPr>
      </p:pic>
      <p:pic>
        <p:nvPicPr>
          <p:cNvPr id="4" name="Рисунок 3" descr="ws_F100.tmp"/>
          <p:cNvPicPr>
            <a:picLocks/>
          </p:cNvPicPr>
          <p:nvPr/>
        </p:nvPicPr>
        <p:blipFill>
          <a:blip r:embed="rId4" cstate="print"/>
          <a:stretch>
            <a:fillRect/>
          </a:stretch>
        </p:blipFill>
        <p:spPr>
          <a:xfrm>
            <a:off x="0" y="0"/>
            <a:ext cx="9144000" cy="533400"/>
          </a:xfrm>
          <a:prstGeom prst="rect">
            <a:avLst/>
          </a:prstGeom>
        </p:spPr>
      </p:pic>
      <p:sp>
        <p:nvSpPr>
          <p:cNvPr id="7" name="TextBox 6"/>
          <p:cNvSpPr txBox="1"/>
          <p:nvPr/>
        </p:nvSpPr>
        <p:spPr>
          <a:xfrm>
            <a:off x="623569" y="142273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8" name="TextBox 7"/>
          <p:cNvSpPr txBox="1"/>
          <p:nvPr/>
        </p:nvSpPr>
        <p:spPr>
          <a:xfrm>
            <a:off x="623569" y="179738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sp>
        <p:nvSpPr>
          <p:cNvPr id="9" name="TextBox 8"/>
          <p:cNvSpPr txBox="1"/>
          <p:nvPr/>
        </p:nvSpPr>
        <p:spPr>
          <a:xfrm>
            <a:off x="623569" y="2549222"/>
            <a:ext cx="52900" cy="115416"/>
          </a:xfrm>
          <a:prstGeom prst="rect">
            <a:avLst/>
          </a:prstGeom>
          <a:noFill/>
        </p:spPr>
        <p:txBody>
          <a:bodyPr vert="horz" wrap="none" lIns="0" tIns="0" rIns="0" bIns="0" rtlCol="0">
            <a:spAutoFit/>
          </a:bodyPr>
          <a:lstStyle/>
          <a:p>
            <a:pPr>
              <a:lnSpc>
                <a:spcPts val="897"/>
              </a:lnSpc>
            </a:pPr>
            <a:r>
              <a:rPr lang="ru-RU" sz="810" smtClean="0">
                <a:solidFill>
                  <a:srgbClr val="000000"/>
                </a:solidFill>
              </a:rPr>
              <a:t></a:t>
            </a:r>
            <a:endParaRPr lang="ru-RU" sz="810">
              <a:solidFill>
                <a:srgbClr val="000000"/>
              </a:solidFill>
            </a:endParaRPr>
          </a:p>
        </p:txBody>
      </p:sp>
      <p:pic>
        <p:nvPicPr>
          <p:cNvPr id="19" name="Рисунок 18" descr="zhagab2.jpg"/>
          <p:cNvPicPr>
            <a:picLocks noChangeAspect="1"/>
          </p:cNvPicPr>
          <p:nvPr/>
        </p:nvPicPr>
        <p:blipFill>
          <a:blip r:embed="rId5" cstate="print"/>
          <a:stretch>
            <a:fillRect/>
          </a:stretch>
        </p:blipFill>
        <p:spPr>
          <a:xfrm>
            <a:off x="4357686" y="3214686"/>
            <a:ext cx="3736848" cy="3096768"/>
          </a:xfrm>
          <a:prstGeom prst="rect">
            <a:avLst/>
          </a:prstGeom>
        </p:spPr>
      </p:pic>
      <p:grpSp>
        <p:nvGrpSpPr>
          <p:cNvPr id="22" name="Группа 21"/>
          <p:cNvGrpSpPr/>
          <p:nvPr/>
        </p:nvGrpSpPr>
        <p:grpSpPr>
          <a:xfrm>
            <a:off x="0" y="3111195"/>
            <a:ext cx="9144000" cy="3746804"/>
            <a:chOff x="0" y="3111195"/>
            <a:chExt cx="9144000" cy="3746804"/>
          </a:xfrm>
        </p:grpSpPr>
        <p:pic>
          <p:nvPicPr>
            <p:cNvPr id="6" name="Рисунок 5" descr="ws_F111.tmp"/>
            <p:cNvPicPr>
              <a:picLocks/>
            </p:cNvPicPr>
            <p:nvPr/>
          </p:nvPicPr>
          <p:blipFill>
            <a:blip r:embed="rId6" cstate="print"/>
            <a:stretch>
              <a:fillRect/>
            </a:stretch>
          </p:blipFill>
          <p:spPr>
            <a:xfrm>
              <a:off x="0" y="6512559"/>
              <a:ext cx="9144000" cy="345440"/>
            </a:xfrm>
            <a:prstGeom prst="rect">
              <a:avLst/>
            </a:prstGeom>
          </p:spPr>
        </p:pic>
        <p:sp>
          <p:nvSpPr>
            <p:cNvPr id="11" name="TextBox 10"/>
            <p:cNvSpPr txBox="1"/>
            <p:nvPr/>
          </p:nvSpPr>
          <p:spPr>
            <a:xfrm>
              <a:off x="161289" y="6634226"/>
              <a:ext cx="663643" cy="153888"/>
            </a:xfrm>
            <a:prstGeom prst="rect">
              <a:avLst/>
            </a:prstGeom>
            <a:noFill/>
          </p:spPr>
          <p:txBody>
            <a:bodyPr vert="horz" wrap="none" lIns="0" tIns="0" rIns="0" bIns="0" rtlCol="0">
              <a:spAutoFit/>
            </a:bodyPr>
            <a:lstStyle/>
            <a:p>
              <a:pPr>
                <a:lnSpc>
                  <a:spcPts val="1220"/>
                </a:lnSpc>
              </a:pPr>
              <a:r>
                <a:rPr lang="en-US" sz="1000" smtClean="0">
                  <a:solidFill>
                    <a:srgbClr val="FFFFFF"/>
                  </a:solidFill>
                  <a:latin typeface="Candara"/>
                </a:rPr>
                <a:t>TSX: CEK.TO</a:t>
              </a:r>
              <a:endParaRPr lang="ru-RU" sz="1000">
                <a:solidFill>
                  <a:srgbClr val="FFFFFF"/>
                </a:solidFill>
                <a:latin typeface="Candara"/>
              </a:endParaRPr>
            </a:p>
          </p:txBody>
        </p:sp>
        <p:sp>
          <p:nvSpPr>
            <p:cNvPr id="14" name="TextBox 13"/>
            <p:cNvSpPr txBox="1"/>
            <p:nvPr/>
          </p:nvSpPr>
          <p:spPr>
            <a:xfrm>
              <a:off x="6404609" y="3111195"/>
              <a:ext cx="2558393" cy="3706143"/>
            </a:xfrm>
            <a:prstGeom prst="rect">
              <a:avLst/>
            </a:prstGeom>
            <a:noFill/>
          </p:spPr>
          <p:txBody>
            <a:bodyPr vert="horz" wrap="none" lIns="0" tIns="0" rIns="0" bIns="0" rtlCol="0">
              <a:spAutoFit/>
            </a:bodyPr>
            <a:lstStyle/>
            <a:p>
              <a:pPr marL="0" marR="0" lvl="0" indent="0" defTabSz="914400" eaLnBrk="1" fontAlgn="auto" latinLnBrk="0" hangingPunct="1">
                <a:lnSpc>
                  <a:spcPts val="1646"/>
                </a:lnSpc>
                <a:buClrTx/>
                <a:buSzTx/>
                <a:buNone/>
                <a:tabLst>
                  <a:tab pos="749300" algn="l"/>
                </a:tabLst>
                <a:defRPr/>
              </a:pPr>
              <a:r>
                <a:rPr lang="en-US" sz="1400" dirty="0" smtClean="0">
                  <a:solidFill>
                    <a:srgbClr val="003F9F"/>
                  </a:solidFill>
                  <a:latin typeface="Segoe UI"/>
                </a:rPr>
                <a:t>East </a:t>
              </a:r>
              <a:r>
                <a:rPr lang="en-US" sz="1400" dirty="0" err="1" smtClean="0">
                  <a:solidFill>
                    <a:srgbClr val="003F9F"/>
                  </a:solidFill>
                  <a:latin typeface="Segoe UI"/>
                </a:rPr>
                <a:t>Zhagabulak</a:t>
              </a: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000"/>
                </a:lnSpc>
                <a:buClrTx/>
                <a:buSzTx/>
                <a:buNone/>
                <a:tabLst>
                  <a:tab pos="749300" algn="l"/>
                </a:tabLst>
                <a:defRPr/>
              </a:pPr>
              <a:endParaRPr lang="en-US" sz="1400" dirty="0" smtClean="0">
                <a:solidFill>
                  <a:srgbClr val="003F9F"/>
                </a:solidFill>
                <a:latin typeface="Segoe UI"/>
              </a:endParaRPr>
            </a:p>
            <a:p>
              <a:pPr marL="0" marR="0" lvl="0" indent="0" defTabSz="914400" eaLnBrk="1" fontAlgn="auto" latinLnBrk="0" hangingPunct="1">
                <a:lnSpc>
                  <a:spcPts val="1314"/>
                </a:lnSpc>
                <a:buClrTx/>
                <a:buSzTx/>
                <a:buNone/>
                <a:tabLst>
                  <a:tab pos="749300" algn="l"/>
                </a:tabLst>
                <a:defRPr/>
              </a:pPr>
              <a:r>
                <a:rPr lang="en-US" sz="1400" dirty="0" smtClean="0">
                  <a:solidFill>
                    <a:srgbClr val="003F9F"/>
                  </a:solidFill>
                  <a:latin typeface="Segoe UI"/>
                </a:rPr>
                <a:t>	</a:t>
              </a:r>
              <a:r>
                <a:rPr lang="en-US" sz="1000" dirty="0" smtClean="0">
                  <a:solidFill>
                    <a:srgbClr val="FFFFFF"/>
                  </a:solidFill>
                  <a:latin typeface="Candara"/>
                </a:rPr>
                <a:t>WWW.CASPIANENERGYINC.COM</a:t>
              </a:r>
              <a:endParaRPr lang="ru-RU" sz="1000" dirty="0">
                <a:solidFill>
                  <a:srgbClr val="FFFFFF"/>
                </a:solidFill>
                <a:latin typeface="Candara"/>
              </a:endParaRPr>
            </a:p>
          </p:txBody>
        </p:sp>
      </p:grpSp>
      <p:pic>
        <p:nvPicPr>
          <p:cNvPr id="20" name="Рисунок 19" descr="zhagab3.jpg"/>
          <p:cNvPicPr>
            <a:picLocks noChangeAspect="1"/>
          </p:cNvPicPr>
          <p:nvPr/>
        </p:nvPicPr>
        <p:blipFill>
          <a:blip r:embed="rId7" cstate="print"/>
          <a:stretch>
            <a:fillRect/>
          </a:stretch>
        </p:blipFill>
        <p:spPr>
          <a:xfrm>
            <a:off x="3857620" y="5429264"/>
            <a:ext cx="1188720" cy="512064"/>
          </a:xfrm>
          <a:prstGeom prst="rect">
            <a:avLst/>
          </a:prstGeom>
        </p:spPr>
      </p:pic>
      <p:sp>
        <p:nvSpPr>
          <p:cNvPr id="12" name="TextBox 11"/>
          <p:cNvSpPr txBox="1"/>
          <p:nvPr/>
        </p:nvSpPr>
        <p:spPr>
          <a:xfrm>
            <a:off x="1571604" y="3214686"/>
            <a:ext cx="948208" cy="205184"/>
          </a:xfrm>
          <a:prstGeom prst="rect">
            <a:avLst/>
          </a:prstGeom>
          <a:noFill/>
        </p:spPr>
        <p:txBody>
          <a:bodyPr vert="horz" wrap="none" lIns="0" tIns="0" rIns="0" bIns="0" rtlCol="0">
            <a:spAutoFit/>
          </a:bodyPr>
          <a:lstStyle/>
          <a:p>
            <a:pPr>
              <a:lnSpc>
                <a:spcPts val="1646"/>
              </a:lnSpc>
            </a:pPr>
            <a:r>
              <a:rPr lang="en-US" sz="1400" dirty="0" err="1" smtClean="0">
                <a:solidFill>
                  <a:srgbClr val="003F9F"/>
                </a:solidFill>
                <a:latin typeface="Segoe UI"/>
              </a:rPr>
              <a:t>Sakramabas</a:t>
            </a:r>
            <a:endParaRPr lang="ru-RU" sz="1400" dirty="0">
              <a:solidFill>
                <a:srgbClr val="003F9F"/>
              </a:solidFill>
              <a:latin typeface="Segoe UI"/>
            </a:endParaRPr>
          </a:p>
        </p:txBody>
      </p:sp>
      <p:sp>
        <p:nvSpPr>
          <p:cNvPr id="13" name="TextBox 12"/>
          <p:cNvSpPr txBox="1"/>
          <p:nvPr/>
        </p:nvSpPr>
        <p:spPr>
          <a:xfrm>
            <a:off x="3714744" y="3071810"/>
            <a:ext cx="1559145" cy="205184"/>
          </a:xfrm>
          <a:prstGeom prst="rect">
            <a:avLst/>
          </a:prstGeom>
          <a:noFill/>
        </p:spPr>
        <p:txBody>
          <a:bodyPr vert="horz" wrap="none" lIns="0" tIns="0" rIns="0" bIns="0" rtlCol="0">
            <a:spAutoFit/>
          </a:bodyPr>
          <a:lstStyle/>
          <a:p>
            <a:pPr>
              <a:lnSpc>
                <a:spcPts val="1646"/>
              </a:lnSpc>
            </a:pPr>
            <a:r>
              <a:rPr lang="en-US" sz="1400" dirty="0" smtClean="0">
                <a:solidFill>
                  <a:srgbClr val="003F9F"/>
                </a:solidFill>
                <a:latin typeface="Segoe UI"/>
              </a:rPr>
              <a:t>Greater </a:t>
            </a:r>
            <a:r>
              <a:rPr lang="en-US" sz="1400" dirty="0" err="1" smtClean="0">
                <a:solidFill>
                  <a:srgbClr val="003F9F"/>
                </a:solidFill>
                <a:latin typeface="Segoe UI"/>
              </a:rPr>
              <a:t>Zhagabulak</a:t>
            </a:r>
            <a:endParaRPr lang="ru-RU" sz="1400" dirty="0">
              <a:solidFill>
                <a:srgbClr val="003F9F"/>
              </a:solidFill>
              <a:latin typeface="Segoe UI"/>
            </a:endParaRPr>
          </a:p>
        </p:txBody>
      </p:sp>
      <p:sp>
        <p:nvSpPr>
          <p:cNvPr id="18" name="Номер слайда 17"/>
          <p:cNvSpPr>
            <a:spLocks noGrp="1"/>
          </p:cNvSpPr>
          <p:nvPr>
            <p:ph type="sldNum" sz="quarter" idx="12"/>
          </p:nvPr>
        </p:nvSpPr>
        <p:spPr>
          <a:xfrm>
            <a:off x="6786578" y="6143644"/>
            <a:ext cx="2133600" cy="365125"/>
          </a:xfrm>
        </p:spPr>
        <p:txBody>
          <a:bodyPr/>
          <a:lstStyle/>
          <a:p>
            <a:fld id="{6FC88545-D303-41C0-AA29-C33C92AD3EE3}" type="slidenum">
              <a:rPr lang="ru-RU" smtClean="0"/>
              <a:pPr/>
              <a:t>9</a:t>
            </a:fld>
            <a:endParaRPr lang="ru-RU" dirty="0"/>
          </a:p>
        </p:txBody>
      </p:sp>
      <p:sp>
        <p:nvSpPr>
          <p:cNvPr id="10" name="TextBox 9"/>
          <p:cNvSpPr txBox="1"/>
          <p:nvPr/>
        </p:nvSpPr>
        <p:spPr>
          <a:xfrm>
            <a:off x="500034" y="571480"/>
            <a:ext cx="6349495" cy="2731517"/>
          </a:xfrm>
          <a:prstGeom prst="rect">
            <a:avLst/>
          </a:prstGeom>
          <a:noFill/>
        </p:spPr>
        <p:txBody>
          <a:bodyPr vert="horz" wrap="none" lIns="0" tIns="0" rIns="0" bIns="0" rtlCol="0">
            <a:spAutoFit/>
          </a:bodyPr>
          <a:lstStyle/>
          <a:p>
            <a:pPr marL="0" marR="0" lvl="0" indent="0" defTabSz="914400" eaLnBrk="1" fontAlgn="auto" latinLnBrk="0" hangingPunct="1">
              <a:lnSpc>
                <a:spcPts val="3904"/>
              </a:lnSpc>
              <a:buClrTx/>
              <a:buSzTx/>
              <a:buNone/>
              <a:tabLst>
                <a:tab pos="317500" algn="l"/>
                <a:tab pos="457200" algn="l"/>
              </a:tabLst>
              <a:defRPr/>
            </a:pPr>
            <a:r>
              <a:rPr lang="en-US" sz="3200" b="1" dirty="0" smtClean="0">
                <a:solidFill>
                  <a:srgbClr val="000000"/>
                </a:solidFill>
                <a:latin typeface="Candara"/>
              </a:rPr>
              <a:t>2011-Drilling renewed in North Block</a:t>
            </a:r>
          </a:p>
          <a:p>
            <a:pPr marL="0" marR="0" lvl="0" indent="0" defTabSz="914400" eaLnBrk="1" fontAlgn="auto" latinLnBrk="0" hangingPunct="1">
              <a:lnSpc>
                <a:spcPts val="1000"/>
              </a:lnSpc>
              <a:buClrTx/>
              <a:buSzTx/>
              <a:buNone/>
              <a:tabLst>
                <a:tab pos="317500" algn="l"/>
                <a:tab pos="457200" algn="l"/>
              </a:tabLst>
              <a:defRPr/>
            </a:pPr>
            <a:endParaRPr lang="en-US" sz="3200" b="1" dirty="0" smtClean="0">
              <a:solidFill>
                <a:srgbClr val="000000"/>
              </a:solidFill>
              <a:latin typeface="Candara"/>
            </a:endParaRPr>
          </a:p>
          <a:p>
            <a:pPr marL="0" marR="0" lvl="0" indent="0" defTabSz="914400" eaLnBrk="1" fontAlgn="auto" latinLnBrk="0" hangingPunct="1">
              <a:lnSpc>
                <a:spcPts val="2215"/>
              </a:lnSpc>
              <a:buClrTx/>
              <a:buSzTx/>
              <a:buNone/>
              <a:tabLst>
                <a:tab pos="317500" algn="l"/>
                <a:tab pos="457200" algn="l"/>
              </a:tabLst>
              <a:defRPr/>
            </a:pPr>
            <a:r>
              <a:rPr lang="en-US" sz="3200" b="1" dirty="0" smtClean="0">
                <a:solidFill>
                  <a:srgbClr val="000000"/>
                </a:solidFill>
                <a:latin typeface="Candara"/>
              </a:rPr>
              <a:t>	</a:t>
            </a:r>
            <a:r>
              <a:rPr lang="en-US" b="1" dirty="0" smtClean="0">
                <a:solidFill>
                  <a:srgbClr val="000000"/>
                </a:solidFill>
                <a:latin typeface="Candara"/>
              </a:rPr>
              <a:t>Focus on Greater </a:t>
            </a:r>
            <a:r>
              <a:rPr lang="en-US" b="1" dirty="0" err="1" smtClean="0">
                <a:solidFill>
                  <a:srgbClr val="000000"/>
                </a:solidFill>
                <a:latin typeface="Candara"/>
              </a:rPr>
              <a:t>Zhagabulak</a:t>
            </a:r>
            <a:endParaRPr lang="en-US" b="1" dirty="0" smtClean="0">
              <a:solidFill>
                <a:srgbClr val="000000"/>
              </a:solidFill>
              <a:latin typeface="Candara"/>
            </a:endParaRPr>
          </a:p>
          <a:p>
            <a:pPr marL="0" marR="0" lvl="0" indent="0" defTabSz="914400" eaLnBrk="1" fontAlgn="auto" latinLnBrk="0" hangingPunct="1">
              <a:lnSpc>
                <a:spcPts val="2215"/>
              </a:lnSpc>
              <a:buClrTx/>
              <a:buSzTx/>
              <a:buNone/>
              <a:tabLst>
                <a:tab pos="317500" algn="l"/>
                <a:tab pos="457200" algn="l"/>
              </a:tabLst>
              <a:defRPr/>
            </a:pPr>
            <a:r>
              <a:rPr lang="en-US" sz="3200" b="1" dirty="0" smtClean="0">
                <a:solidFill>
                  <a:srgbClr val="000000"/>
                </a:solidFill>
                <a:latin typeface="Candara"/>
              </a:rPr>
              <a:t>	</a:t>
            </a:r>
            <a:r>
              <a:rPr lang="en-US" b="1" dirty="0" smtClean="0">
                <a:solidFill>
                  <a:srgbClr val="000000"/>
                </a:solidFill>
                <a:latin typeface="Candara"/>
              </a:rPr>
              <a:t>EZ #301 resumes flowing at 330-350 bpd</a:t>
            </a:r>
          </a:p>
          <a:p>
            <a:pPr marL="0" marR="0" lvl="0" indent="0" defTabSz="914400" eaLnBrk="1" fontAlgn="auto" latinLnBrk="0" hangingPunct="1">
              <a:lnSpc>
                <a:spcPts val="2960"/>
              </a:lnSpc>
              <a:buClrTx/>
              <a:buSzTx/>
              <a:buNone/>
              <a:tabLst>
                <a:tab pos="317500" algn="l"/>
                <a:tab pos="457200" algn="l"/>
              </a:tabLst>
              <a:defRPr/>
            </a:pPr>
            <a:r>
              <a:rPr lang="en-US" b="1" dirty="0" smtClean="0">
                <a:solidFill>
                  <a:srgbClr val="000000"/>
                </a:solidFill>
                <a:latin typeface="Candara"/>
              </a:rPr>
              <a:t>	July - </a:t>
            </a:r>
            <a:r>
              <a:rPr lang="en-US" b="1" dirty="0" err="1" smtClean="0">
                <a:solidFill>
                  <a:srgbClr val="000000"/>
                </a:solidFill>
                <a:latin typeface="Candara"/>
              </a:rPr>
              <a:t>workover</a:t>
            </a:r>
            <a:r>
              <a:rPr lang="en-US" b="1" dirty="0" smtClean="0">
                <a:solidFill>
                  <a:srgbClr val="000000"/>
                </a:solidFill>
                <a:latin typeface="Candara"/>
              </a:rPr>
              <a:t> EZ #213</a:t>
            </a:r>
          </a:p>
          <a:p>
            <a:pPr marL="0" marR="0" lvl="0" indent="0" defTabSz="914400" eaLnBrk="1" fontAlgn="auto" latinLnBrk="0" hangingPunct="1">
              <a:lnSpc>
                <a:spcPts val="2960"/>
              </a:lnSpc>
              <a:buClrTx/>
              <a:buSzTx/>
              <a:buNone/>
              <a:tabLst>
                <a:tab pos="317500" algn="l"/>
                <a:tab pos="457200" algn="l"/>
              </a:tabLst>
              <a:defRPr/>
            </a:pPr>
            <a:r>
              <a:rPr lang="en-US" b="1" dirty="0" smtClean="0">
                <a:solidFill>
                  <a:srgbClr val="000000"/>
                </a:solidFill>
                <a:latin typeface="Candara"/>
              </a:rPr>
              <a:t>		      - now flowing 200+ bpd</a:t>
            </a:r>
          </a:p>
          <a:p>
            <a:pPr marL="0" marR="0" lvl="0" indent="0" defTabSz="914400" eaLnBrk="1" fontAlgn="auto" latinLnBrk="0" hangingPunct="1">
              <a:lnSpc>
                <a:spcPts val="2960"/>
              </a:lnSpc>
              <a:buClrTx/>
              <a:buSzTx/>
              <a:buNone/>
              <a:tabLst>
                <a:tab pos="317500" algn="l"/>
                <a:tab pos="457200" algn="l"/>
              </a:tabLst>
              <a:defRPr/>
            </a:pPr>
            <a:r>
              <a:rPr lang="en-US" b="1" dirty="0" smtClean="0">
                <a:solidFill>
                  <a:srgbClr val="000000"/>
                </a:solidFill>
                <a:latin typeface="Candara"/>
              </a:rPr>
              <a:t>	</a:t>
            </a:r>
            <a:r>
              <a:rPr lang="en-US" b="1" dirty="0" err="1" smtClean="0">
                <a:solidFill>
                  <a:srgbClr val="000000"/>
                </a:solidFill>
                <a:latin typeface="Candara"/>
              </a:rPr>
              <a:t>Spudded</a:t>
            </a:r>
            <a:r>
              <a:rPr lang="en-US" b="1" dirty="0" smtClean="0">
                <a:solidFill>
                  <a:srgbClr val="000000"/>
                </a:solidFill>
                <a:latin typeface="Candara"/>
              </a:rPr>
              <a:t> 15 July EZ#308</a:t>
            </a:r>
          </a:p>
          <a:p>
            <a:pPr lvl="0">
              <a:lnSpc>
                <a:spcPts val="2960"/>
              </a:lnSpc>
              <a:tabLst>
                <a:tab pos="317500" algn="l"/>
                <a:tab pos="457200" algn="l"/>
              </a:tabLst>
              <a:defRPr/>
            </a:pPr>
            <a:r>
              <a:rPr lang="en-US" b="1" dirty="0" smtClean="0">
                <a:solidFill>
                  <a:srgbClr val="000000"/>
                </a:solidFill>
                <a:latin typeface="Candara"/>
              </a:rPr>
              <a:t>	</a:t>
            </a:r>
            <a:r>
              <a:rPr lang="en-US" b="1" dirty="0" err="1" smtClean="0">
                <a:solidFill>
                  <a:srgbClr val="000000"/>
                </a:solidFill>
                <a:latin typeface="Candara"/>
              </a:rPr>
              <a:t>Spudded</a:t>
            </a:r>
            <a:r>
              <a:rPr lang="en-US" b="1" dirty="0" smtClean="0">
                <a:solidFill>
                  <a:srgbClr val="000000"/>
                </a:solidFill>
                <a:latin typeface="Candara"/>
              </a:rPr>
              <a:t> 26 July SAK#316</a:t>
            </a:r>
            <a:endParaRPr lang="ru-RU" b="1" dirty="0">
              <a:solidFill>
                <a:srgbClr val="000000"/>
              </a:solidFill>
              <a:latin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 presetClass="entr" presetSubtype="4"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4" presetClass="entr" presetSubtype="0" accel="100000" fill="hold" nodeType="afterEffect">
                                  <p:stCondLst>
                                    <p:cond delay="10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ppt_w*0.05"/>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anim calcmode="lin" valueType="num">
                                      <p:cBhvr>
                                        <p:cTn id="19" dur="500" fill="hold"/>
                                        <p:tgtEl>
                                          <p:spTgt spid="19"/>
                                        </p:tgtEl>
                                        <p:attrNameLst>
                                          <p:attrName>ppt_x</p:attrName>
                                        </p:attrNameLst>
                                      </p:cBhvr>
                                      <p:tavLst>
                                        <p:tav tm="0">
                                          <p:val>
                                            <p:strVal val="#ppt_x-.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Effect transition="in" filter="fade">
                                      <p:cBhvr>
                                        <p:cTn id="21" dur="500"/>
                                        <p:tgtEl>
                                          <p:spTgt spid="19"/>
                                        </p:tgtEl>
                                      </p:cBhvr>
                                    </p:animEffect>
                                  </p:childTnLst>
                                </p:cTn>
                              </p:par>
                              <p:par>
                                <p:cTn id="22" presetID="10" presetClass="entr" presetSubtype="0" fill="hold" nodeType="withEffect">
                                  <p:stCondLst>
                                    <p:cond delay="10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childTnLst>
                          </p:cTn>
                        </p:par>
                        <p:par>
                          <p:cTn id="25" fill="hold">
                            <p:stCondLst>
                              <p:cond delay="4000"/>
                            </p:stCondLst>
                            <p:childTnLst>
                              <p:par>
                                <p:cTn id="26" presetID="54" presetClass="entr" presetSubtype="0" accel="10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strVal val="#ppt_w*0.05"/>
                                          </p:val>
                                        </p:tav>
                                        <p:tav tm="100000">
                                          <p:val>
                                            <p:strVal val="#ppt_w"/>
                                          </p:val>
                                        </p:tav>
                                      </p:tavLst>
                                    </p:anim>
                                    <p:anim calcmode="lin" valueType="num">
                                      <p:cBhvr>
                                        <p:cTn id="29" dur="500" fill="hold"/>
                                        <p:tgtEl>
                                          <p:spTgt spid="29"/>
                                        </p:tgtEl>
                                        <p:attrNameLst>
                                          <p:attrName>ppt_h</p:attrName>
                                        </p:attrNameLst>
                                      </p:cBhvr>
                                      <p:tavLst>
                                        <p:tav tm="0">
                                          <p:val>
                                            <p:strVal val="#ppt_h"/>
                                          </p:val>
                                        </p:tav>
                                        <p:tav tm="100000">
                                          <p:val>
                                            <p:strVal val="#ppt_h"/>
                                          </p:val>
                                        </p:tav>
                                      </p:tavLst>
                                    </p:anim>
                                    <p:anim calcmode="lin" valueType="num">
                                      <p:cBhvr>
                                        <p:cTn id="30" dur="500" fill="hold"/>
                                        <p:tgtEl>
                                          <p:spTgt spid="29"/>
                                        </p:tgtEl>
                                        <p:attrNameLst>
                                          <p:attrName>ppt_x</p:attrName>
                                        </p:attrNameLst>
                                      </p:cBhvr>
                                      <p:tavLst>
                                        <p:tav tm="0">
                                          <p:val>
                                            <p:strVal val="#ppt_x-.2"/>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4711</TotalTime>
  <Words>1566</Words>
  <Application>Microsoft Office PowerPoint</Application>
  <PresentationFormat>On-screen Show (4:3)</PresentationFormat>
  <Paragraphs>677</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Тема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 </cp:lastModifiedBy>
  <cp:revision>323</cp:revision>
  <dcterms:created xsi:type="dcterms:W3CDTF">2011-09-29T13:01:33Z</dcterms:created>
  <dcterms:modified xsi:type="dcterms:W3CDTF">2012-01-17T13:57:32Z</dcterms:modified>
</cp:coreProperties>
</file>